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Montserrat"/>
      <p:regular r:id="rId23"/>
      <p:bold r:id="rId24"/>
      <p:italic r:id="rId25"/>
      <p:boldItalic r:id="rId26"/>
    </p:embeddedFont>
    <p:embeddedFont>
      <p:font typeface="Lato"/>
      <p:regular r:id="rId27"/>
      <p:bold r:id="rId28"/>
      <p:italic r:id="rId29"/>
      <p:boldItalic r:id="rId30"/>
    </p:embeddedFont>
    <p:embeddedFont>
      <p:font typeface="Average"/>
      <p:regular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verage-regular.fntdata"/><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9c0530c52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9c0530c525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9c0530c525_3_1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9c0530c525_3_1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9c0530c52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9c0530c52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9c0530c525_3_1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9c0530c525_3_1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9c0530c525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9c0530c525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9c0530c525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9c0530c525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9c0530c525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9c0530c525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9c0530c525_2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9c0530c525_2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9c0530c525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9c0530c525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9c0530c525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9c0530c525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158375"/>
            <a:ext cx="5555100" cy="19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100"/>
              <a:t>CS699 </a:t>
            </a:r>
            <a:endParaRPr sz="3100"/>
          </a:p>
          <a:p>
            <a:pPr indent="0" lvl="0" marL="0" rtl="0" algn="l">
              <a:spcBef>
                <a:spcPts val="0"/>
              </a:spcBef>
              <a:spcAft>
                <a:spcPts val="0"/>
              </a:spcAft>
              <a:buNone/>
            </a:pPr>
            <a:r>
              <a:rPr lang="en-GB" sz="3100"/>
              <a:t>Software Lab Project</a:t>
            </a:r>
            <a:r>
              <a:rPr lang="en-GB" sz="3100"/>
              <a:t> Presentation</a:t>
            </a:r>
            <a:endParaRPr sz="3100"/>
          </a:p>
        </p:txBody>
      </p:sp>
      <p:sp>
        <p:nvSpPr>
          <p:cNvPr id="229" name="Google Shape;229;p17"/>
          <p:cNvSpPr txBox="1"/>
          <p:nvPr>
            <p:ph idx="1" type="subTitle"/>
          </p:nvPr>
        </p:nvSpPr>
        <p:spPr>
          <a:xfrm>
            <a:off x="5083950" y="3693700"/>
            <a:ext cx="3470700" cy="73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22m2112 Omkar Kadam</a:t>
            </a:r>
            <a:endParaRPr/>
          </a:p>
          <a:p>
            <a:pPr indent="0" lvl="0" marL="0" rtl="0" algn="l">
              <a:lnSpc>
                <a:spcPct val="115000"/>
              </a:lnSpc>
              <a:spcBef>
                <a:spcPts val="1600"/>
              </a:spcBef>
              <a:spcAft>
                <a:spcPts val="1600"/>
              </a:spcAft>
              <a:buNone/>
            </a:pPr>
            <a:r>
              <a:rPr lang="en-GB"/>
              <a:t>22m2103 Sameer Pimparkhede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6"/>
          <p:cNvSpPr txBox="1"/>
          <p:nvPr>
            <p:ph type="title"/>
          </p:nvPr>
        </p:nvSpPr>
        <p:spPr>
          <a:xfrm>
            <a:off x="1297500" y="393750"/>
            <a:ext cx="70389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Allocation algorithm</a:t>
            </a:r>
            <a:endParaRPr/>
          </a:p>
        </p:txBody>
      </p:sp>
      <p:sp>
        <p:nvSpPr>
          <p:cNvPr id="326" name="Google Shape;326;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400"/>
              <a:t>Yes</a:t>
            </a:r>
            <a:endParaRPr/>
          </a:p>
        </p:txBody>
      </p:sp>
      <p:sp>
        <p:nvSpPr>
          <p:cNvPr id="327" name="Google Shape;327;p26"/>
          <p:cNvSpPr/>
          <p:nvPr/>
        </p:nvSpPr>
        <p:spPr>
          <a:xfrm>
            <a:off x="1383950" y="1699975"/>
            <a:ext cx="1242300" cy="674100"/>
          </a:xfrm>
          <a:prstGeom prst="rect">
            <a:avLst/>
          </a:prstGeom>
          <a:solidFill>
            <a:schemeClr val="lt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lang="en-GB"/>
              <a:t>Preference 1</a:t>
            </a:r>
            <a:endParaRPr/>
          </a:p>
        </p:txBody>
      </p:sp>
      <p:sp>
        <p:nvSpPr>
          <p:cNvPr id="328" name="Google Shape;328;p26"/>
          <p:cNvSpPr/>
          <p:nvPr/>
        </p:nvSpPr>
        <p:spPr>
          <a:xfrm>
            <a:off x="3460475" y="1699975"/>
            <a:ext cx="1242300" cy="674100"/>
          </a:xfrm>
          <a:prstGeom prst="rect">
            <a:avLst/>
          </a:prstGeom>
          <a:solidFill>
            <a:schemeClr val="lt2"/>
          </a:solidFill>
          <a:ln cap="flat" cmpd="sng" w="9525">
            <a:solidFill>
              <a:schemeClr val="dk2"/>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lang="en-GB"/>
              <a:t>Preference 2</a:t>
            </a:r>
            <a:endParaRPr/>
          </a:p>
        </p:txBody>
      </p:sp>
      <p:sp>
        <p:nvSpPr>
          <p:cNvPr id="329" name="Google Shape;329;p26"/>
          <p:cNvSpPr/>
          <p:nvPr/>
        </p:nvSpPr>
        <p:spPr>
          <a:xfrm>
            <a:off x="5476475" y="1699975"/>
            <a:ext cx="1242300" cy="674100"/>
          </a:xfrm>
          <a:prstGeom prst="rect">
            <a:avLst/>
          </a:prstGeom>
          <a:solidFill>
            <a:schemeClr val="lt2"/>
          </a:solidFill>
          <a:ln cap="flat" cmpd="sng" w="9525">
            <a:solidFill>
              <a:schemeClr val="dk2"/>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lang="en-GB"/>
              <a:t>Preference 3</a:t>
            </a:r>
            <a:endParaRPr/>
          </a:p>
        </p:txBody>
      </p:sp>
      <p:sp>
        <p:nvSpPr>
          <p:cNvPr id="330" name="Google Shape;330;p26"/>
          <p:cNvSpPr/>
          <p:nvPr/>
        </p:nvSpPr>
        <p:spPr>
          <a:xfrm>
            <a:off x="3460475" y="3465175"/>
            <a:ext cx="1242300" cy="674100"/>
          </a:xfrm>
          <a:prstGeom prst="rect">
            <a:avLst/>
          </a:prstGeom>
          <a:solidFill>
            <a:schemeClr val="lt2"/>
          </a:solidFill>
          <a:ln cap="flat" cmpd="sng" w="9525">
            <a:solidFill>
              <a:schemeClr val="dk2"/>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ctr">
              <a:spcBef>
                <a:spcPts val="0"/>
              </a:spcBef>
              <a:spcAft>
                <a:spcPts val="0"/>
              </a:spcAft>
              <a:buNone/>
            </a:pPr>
            <a:r>
              <a:rPr lang="en-GB"/>
              <a:t>  Allocation Success</a:t>
            </a:r>
            <a:endParaRPr/>
          </a:p>
        </p:txBody>
      </p:sp>
      <p:cxnSp>
        <p:nvCxnSpPr>
          <p:cNvPr id="331" name="Google Shape;331;p26"/>
          <p:cNvCxnSpPr>
            <a:stCxn id="328" idx="2"/>
            <a:endCxn id="330" idx="0"/>
          </p:cNvCxnSpPr>
          <p:nvPr/>
        </p:nvCxnSpPr>
        <p:spPr>
          <a:xfrm>
            <a:off x="4081625" y="2374075"/>
            <a:ext cx="0" cy="1091100"/>
          </a:xfrm>
          <a:prstGeom prst="straightConnector1">
            <a:avLst/>
          </a:prstGeom>
          <a:noFill/>
          <a:ln cap="flat" cmpd="sng" w="9525">
            <a:solidFill>
              <a:schemeClr val="dk2"/>
            </a:solidFill>
            <a:prstDash val="solid"/>
            <a:round/>
            <a:headEnd len="med" w="med" type="none"/>
            <a:tailEnd len="med" w="med" type="triangle"/>
          </a:ln>
        </p:spPr>
      </p:cxnSp>
      <p:cxnSp>
        <p:nvCxnSpPr>
          <p:cNvPr id="332" name="Google Shape;332;p26"/>
          <p:cNvCxnSpPr>
            <a:stCxn id="327" idx="3"/>
            <a:endCxn id="328" idx="1"/>
          </p:cNvCxnSpPr>
          <p:nvPr/>
        </p:nvCxnSpPr>
        <p:spPr>
          <a:xfrm>
            <a:off x="2626250" y="2037025"/>
            <a:ext cx="834300" cy="0"/>
          </a:xfrm>
          <a:prstGeom prst="straightConnector1">
            <a:avLst/>
          </a:prstGeom>
          <a:noFill/>
          <a:ln cap="flat" cmpd="sng" w="9525">
            <a:solidFill>
              <a:schemeClr val="dk2"/>
            </a:solidFill>
            <a:prstDash val="solid"/>
            <a:round/>
            <a:headEnd len="med" w="med" type="none"/>
            <a:tailEnd len="med" w="med" type="triangle"/>
          </a:ln>
        </p:spPr>
      </p:cxnSp>
      <p:cxnSp>
        <p:nvCxnSpPr>
          <p:cNvPr id="333" name="Google Shape;333;p26"/>
          <p:cNvCxnSpPr>
            <a:stCxn id="328" idx="3"/>
            <a:endCxn id="329" idx="1"/>
          </p:cNvCxnSpPr>
          <p:nvPr/>
        </p:nvCxnSpPr>
        <p:spPr>
          <a:xfrm>
            <a:off x="4702775" y="2037025"/>
            <a:ext cx="773700" cy="0"/>
          </a:xfrm>
          <a:prstGeom prst="straightConnector1">
            <a:avLst/>
          </a:prstGeom>
          <a:noFill/>
          <a:ln cap="flat" cmpd="sng" w="9525">
            <a:solidFill>
              <a:schemeClr val="dk2"/>
            </a:solidFill>
            <a:prstDash val="solid"/>
            <a:round/>
            <a:headEnd len="med" w="med" type="none"/>
            <a:tailEnd len="med" w="med" type="triangle"/>
          </a:ln>
        </p:spPr>
      </p:cxnSp>
      <p:cxnSp>
        <p:nvCxnSpPr>
          <p:cNvPr id="334" name="Google Shape;334;p26"/>
          <p:cNvCxnSpPr/>
          <p:nvPr/>
        </p:nvCxnSpPr>
        <p:spPr>
          <a:xfrm flipH="1" rot="-5400000">
            <a:off x="6636075" y="2168125"/>
            <a:ext cx="1362900" cy="1100700"/>
          </a:xfrm>
          <a:prstGeom prst="bentConnector3">
            <a:avLst>
              <a:gd fmla="val -743" name="adj1"/>
            </a:avLst>
          </a:prstGeom>
          <a:noFill/>
          <a:ln cap="flat" cmpd="sng" w="9525">
            <a:solidFill>
              <a:schemeClr val="dk2"/>
            </a:solidFill>
            <a:prstDash val="solid"/>
            <a:round/>
            <a:headEnd len="med" w="med" type="none"/>
            <a:tailEnd len="med" w="med" type="none"/>
          </a:ln>
        </p:spPr>
      </p:cxnSp>
      <p:sp>
        <p:nvSpPr>
          <p:cNvPr id="335" name="Google Shape;335;p26"/>
          <p:cNvSpPr/>
          <p:nvPr/>
        </p:nvSpPr>
        <p:spPr>
          <a:xfrm>
            <a:off x="7235800" y="3465175"/>
            <a:ext cx="1242300" cy="674100"/>
          </a:xfrm>
          <a:prstGeom prst="rect">
            <a:avLst/>
          </a:prstGeom>
          <a:solidFill>
            <a:schemeClr val="lt2"/>
          </a:solidFill>
          <a:ln cap="flat" cmpd="sng" w="9525">
            <a:solidFill>
              <a:schemeClr val="dk2"/>
            </a:solidFill>
            <a:prstDash val="solid"/>
            <a:round/>
            <a:headEnd len="sm" w="sm" type="none"/>
            <a:tailEnd len="sm" w="sm" type="none"/>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rPr lang="en-GB"/>
              <a:t>Random Allocation</a:t>
            </a:r>
            <a:endParaRPr/>
          </a:p>
        </p:txBody>
      </p:sp>
      <p:cxnSp>
        <p:nvCxnSpPr>
          <p:cNvPr id="336" name="Google Shape;336;p26"/>
          <p:cNvCxnSpPr>
            <a:endCxn id="330" idx="1"/>
          </p:cNvCxnSpPr>
          <p:nvPr/>
        </p:nvCxnSpPr>
        <p:spPr>
          <a:xfrm>
            <a:off x="1939775" y="2373925"/>
            <a:ext cx="1520700" cy="1428300"/>
          </a:xfrm>
          <a:prstGeom prst="bentConnector3">
            <a:avLst>
              <a:gd fmla="val 712" name="adj1"/>
            </a:avLst>
          </a:prstGeom>
          <a:noFill/>
          <a:ln cap="flat" cmpd="sng" w="9525">
            <a:solidFill>
              <a:schemeClr val="dk2"/>
            </a:solidFill>
            <a:prstDash val="solid"/>
            <a:round/>
            <a:headEnd len="med" w="med" type="none"/>
            <a:tailEnd len="med" w="med" type="none"/>
          </a:ln>
        </p:spPr>
      </p:cxnSp>
      <p:cxnSp>
        <p:nvCxnSpPr>
          <p:cNvPr id="337" name="Google Shape;337;p26"/>
          <p:cNvCxnSpPr>
            <a:stCxn id="330" idx="3"/>
          </p:cNvCxnSpPr>
          <p:nvPr/>
        </p:nvCxnSpPr>
        <p:spPr>
          <a:xfrm flipH="1" rot="10800000">
            <a:off x="4702775" y="2386525"/>
            <a:ext cx="1661100" cy="1415700"/>
          </a:xfrm>
          <a:prstGeom prst="bentConnector3">
            <a:avLst>
              <a:gd fmla="val 84918" name="adj1"/>
            </a:avLst>
          </a:prstGeom>
          <a:noFill/>
          <a:ln cap="flat" cmpd="sng" w="9525">
            <a:solidFill>
              <a:schemeClr val="dk2"/>
            </a:solidFill>
            <a:prstDash val="solid"/>
            <a:round/>
            <a:headEnd len="med" w="med" type="none"/>
            <a:tailEnd len="med" w="med" type="none"/>
          </a:ln>
        </p:spPr>
      </p:cxnSp>
      <p:sp>
        <p:nvSpPr>
          <p:cNvPr id="338" name="Google Shape;338;p26"/>
          <p:cNvSpPr txBox="1"/>
          <p:nvPr/>
        </p:nvSpPr>
        <p:spPr>
          <a:xfrm>
            <a:off x="2277525" y="3399925"/>
            <a:ext cx="77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Yes</a:t>
            </a:r>
            <a:endParaRPr>
              <a:solidFill>
                <a:schemeClr val="lt1"/>
              </a:solidFill>
              <a:latin typeface="Lato"/>
              <a:ea typeface="Lato"/>
              <a:cs typeface="Lato"/>
              <a:sym typeface="Lato"/>
            </a:endParaRPr>
          </a:p>
        </p:txBody>
      </p:sp>
      <p:sp>
        <p:nvSpPr>
          <p:cNvPr id="339" name="Google Shape;339;p26"/>
          <p:cNvSpPr txBox="1"/>
          <p:nvPr/>
        </p:nvSpPr>
        <p:spPr>
          <a:xfrm>
            <a:off x="5037550" y="3351475"/>
            <a:ext cx="77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Yes</a:t>
            </a:r>
            <a:endParaRPr>
              <a:solidFill>
                <a:schemeClr val="lt1"/>
              </a:solidFill>
              <a:latin typeface="Lato"/>
              <a:ea typeface="Lato"/>
              <a:cs typeface="Lato"/>
              <a:sym typeface="Lato"/>
            </a:endParaRPr>
          </a:p>
        </p:txBody>
      </p:sp>
      <p:sp>
        <p:nvSpPr>
          <p:cNvPr id="340" name="Google Shape;340;p26"/>
          <p:cNvSpPr txBox="1"/>
          <p:nvPr/>
        </p:nvSpPr>
        <p:spPr>
          <a:xfrm>
            <a:off x="4702775" y="1636825"/>
            <a:ext cx="77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No</a:t>
            </a:r>
            <a:endParaRPr>
              <a:solidFill>
                <a:schemeClr val="lt1"/>
              </a:solidFill>
              <a:latin typeface="Lato"/>
              <a:ea typeface="Lato"/>
              <a:cs typeface="Lato"/>
              <a:sym typeface="Lato"/>
            </a:endParaRPr>
          </a:p>
        </p:txBody>
      </p:sp>
      <p:sp>
        <p:nvSpPr>
          <p:cNvPr id="341" name="Google Shape;341;p26"/>
          <p:cNvSpPr txBox="1"/>
          <p:nvPr/>
        </p:nvSpPr>
        <p:spPr>
          <a:xfrm>
            <a:off x="2656513" y="1636825"/>
            <a:ext cx="77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No</a:t>
            </a:r>
            <a:endParaRPr>
              <a:solidFill>
                <a:schemeClr val="lt1"/>
              </a:solidFill>
              <a:latin typeface="Lato"/>
              <a:ea typeface="Lato"/>
              <a:cs typeface="Lato"/>
              <a:sym typeface="Lato"/>
            </a:endParaRPr>
          </a:p>
        </p:txBody>
      </p:sp>
      <p:sp>
        <p:nvSpPr>
          <p:cNvPr id="342" name="Google Shape;342;p26"/>
          <p:cNvSpPr txBox="1"/>
          <p:nvPr/>
        </p:nvSpPr>
        <p:spPr>
          <a:xfrm>
            <a:off x="3531625" y="2811500"/>
            <a:ext cx="477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         </a:t>
            </a:r>
            <a:r>
              <a:rPr lang="en-GB">
                <a:solidFill>
                  <a:schemeClr val="lt1"/>
                </a:solidFill>
                <a:latin typeface="Lato"/>
                <a:ea typeface="Lato"/>
                <a:cs typeface="Lato"/>
                <a:sym typeface="Lato"/>
              </a:rPr>
              <a:t>Yes</a:t>
            </a:r>
            <a:endParaRPr>
              <a:solidFill>
                <a:schemeClr val="lt1"/>
              </a:solidFill>
              <a:latin typeface="Lato"/>
              <a:ea typeface="Lato"/>
              <a:cs typeface="Lato"/>
              <a:sym typeface="Lato"/>
            </a:endParaRPr>
          </a:p>
        </p:txBody>
      </p:sp>
      <p:sp>
        <p:nvSpPr>
          <p:cNvPr id="343" name="Google Shape;343;p26"/>
          <p:cNvSpPr txBox="1"/>
          <p:nvPr/>
        </p:nvSpPr>
        <p:spPr>
          <a:xfrm>
            <a:off x="6930675" y="1636825"/>
            <a:ext cx="77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No</a:t>
            </a:r>
            <a:endParaRPr>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Compilation Instruction</a:t>
            </a:r>
            <a:endParaRPr/>
          </a:p>
        </p:txBody>
      </p:sp>
      <p:sp>
        <p:nvSpPr>
          <p:cNvPr id="349" name="Google Shape;349;p27"/>
          <p:cNvSpPr txBox="1"/>
          <p:nvPr>
            <p:ph idx="1" type="body"/>
          </p:nvPr>
        </p:nvSpPr>
        <p:spPr>
          <a:xfrm>
            <a:off x="1403850" y="1024275"/>
            <a:ext cx="5877300" cy="384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FFFFFF"/>
                </a:solidFill>
                <a:highlight>
                  <a:srgbClr val="292929"/>
                </a:highlight>
                <a:latin typeface="Arial"/>
                <a:ea typeface="Arial"/>
                <a:cs typeface="Arial"/>
                <a:sym typeface="Arial"/>
              </a:rPr>
              <a:t>Technologies used: Python, Django, Postgres, Pyplot, Git, HTML, CSS, JS </a:t>
            </a:r>
            <a:endParaRPr sz="1200">
              <a:solidFill>
                <a:srgbClr val="FFFFFF"/>
              </a:solidFill>
              <a:highlight>
                <a:srgbClr val="292929"/>
              </a:highlight>
              <a:latin typeface="Arial"/>
              <a:ea typeface="Arial"/>
              <a:cs typeface="Arial"/>
              <a:sym typeface="Arial"/>
            </a:endParaRPr>
          </a:p>
          <a:p>
            <a:pPr indent="0" lvl="0" marL="0" rtl="0" algn="l">
              <a:spcBef>
                <a:spcPts val="0"/>
              </a:spcBef>
              <a:spcAft>
                <a:spcPts val="0"/>
              </a:spcAft>
              <a:buNone/>
            </a:pPr>
            <a:r>
              <a:t/>
            </a:r>
            <a:endParaRPr sz="1200">
              <a:solidFill>
                <a:srgbClr val="FFFFFF"/>
              </a:solidFill>
              <a:highlight>
                <a:srgbClr val="292929"/>
              </a:highlight>
              <a:latin typeface="Arial"/>
              <a:ea typeface="Arial"/>
              <a:cs typeface="Arial"/>
              <a:sym typeface="Arial"/>
            </a:endParaRPr>
          </a:p>
          <a:p>
            <a:pPr indent="0" lvl="0" marL="0" rtl="0" algn="l">
              <a:spcBef>
                <a:spcPts val="0"/>
              </a:spcBef>
              <a:spcAft>
                <a:spcPts val="0"/>
              </a:spcAft>
              <a:buNone/>
            </a:pPr>
            <a:r>
              <a:rPr lang="en-GB" sz="1200">
                <a:solidFill>
                  <a:srgbClr val="FFFFFF"/>
                </a:solidFill>
                <a:highlight>
                  <a:srgbClr val="292929"/>
                </a:highlight>
                <a:latin typeface="Arial"/>
                <a:ea typeface="Arial"/>
                <a:cs typeface="Arial"/>
                <a:sym typeface="Arial"/>
              </a:rPr>
              <a:t>After making changes to database schema: </a:t>
            </a:r>
            <a:endParaRPr sz="1200">
              <a:solidFill>
                <a:srgbClr val="FFFFFF"/>
              </a:solidFill>
              <a:highlight>
                <a:srgbClr val="292929"/>
              </a:highlight>
              <a:latin typeface="Arial"/>
              <a:ea typeface="Arial"/>
              <a:cs typeface="Arial"/>
              <a:sym typeface="Arial"/>
            </a:endParaRPr>
          </a:p>
          <a:p>
            <a:pPr indent="0" lvl="0" marL="0" rtl="0" algn="l">
              <a:spcBef>
                <a:spcPts val="0"/>
              </a:spcBef>
              <a:spcAft>
                <a:spcPts val="0"/>
              </a:spcAft>
              <a:buNone/>
            </a:pPr>
            <a:r>
              <a:t/>
            </a:r>
            <a:endParaRPr sz="1200">
              <a:solidFill>
                <a:srgbClr val="FFFFFF"/>
              </a:solidFill>
              <a:highlight>
                <a:srgbClr val="292929"/>
              </a:highlight>
              <a:latin typeface="Arial"/>
              <a:ea typeface="Arial"/>
              <a:cs typeface="Arial"/>
              <a:sym typeface="Arial"/>
            </a:endParaRPr>
          </a:p>
          <a:p>
            <a:pPr indent="0" lvl="0" marL="457200" rtl="0" algn="l">
              <a:spcBef>
                <a:spcPts val="0"/>
              </a:spcBef>
              <a:spcAft>
                <a:spcPts val="0"/>
              </a:spcAft>
              <a:buNone/>
            </a:pPr>
            <a:r>
              <a:rPr lang="en-GB" sz="1200">
                <a:solidFill>
                  <a:srgbClr val="FFFFFF"/>
                </a:solidFill>
                <a:highlight>
                  <a:srgbClr val="292929"/>
                </a:highlight>
                <a:latin typeface="Arial"/>
                <a:ea typeface="Arial"/>
                <a:cs typeface="Arial"/>
                <a:sym typeface="Arial"/>
              </a:rPr>
              <a:t>  Command to make migrations (where manage.py resides): </a:t>
            </a:r>
            <a:endParaRPr sz="1200">
              <a:solidFill>
                <a:srgbClr val="FFFFFF"/>
              </a:solidFill>
              <a:highlight>
                <a:srgbClr val="292929"/>
              </a:highlight>
              <a:latin typeface="Arial"/>
              <a:ea typeface="Arial"/>
              <a:cs typeface="Arial"/>
              <a:sym typeface="Arial"/>
            </a:endParaRPr>
          </a:p>
          <a:p>
            <a:pPr indent="457200" lvl="0" marL="457200" rtl="0" algn="l">
              <a:spcBef>
                <a:spcPts val="0"/>
              </a:spcBef>
              <a:spcAft>
                <a:spcPts val="0"/>
              </a:spcAft>
              <a:buNone/>
            </a:pPr>
            <a:r>
              <a:rPr lang="en-GB" sz="1200">
                <a:solidFill>
                  <a:srgbClr val="FFFFFF"/>
                </a:solidFill>
                <a:highlight>
                  <a:srgbClr val="292929"/>
                </a:highlight>
                <a:latin typeface="Arial"/>
                <a:ea typeface="Arial"/>
                <a:cs typeface="Arial"/>
                <a:sym typeface="Arial"/>
              </a:rPr>
              <a:t>python3  manage.py makemigrations</a:t>
            </a:r>
            <a:endParaRPr sz="1200">
              <a:solidFill>
                <a:srgbClr val="FFFFFF"/>
              </a:solidFill>
              <a:highlight>
                <a:srgbClr val="292929"/>
              </a:highlight>
              <a:latin typeface="Arial"/>
              <a:ea typeface="Arial"/>
              <a:cs typeface="Arial"/>
              <a:sym typeface="Arial"/>
            </a:endParaRPr>
          </a:p>
          <a:p>
            <a:pPr indent="0" lvl="0" marL="457200" rtl="0" algn="l">
              <a:spcBef>
                <a:spcPts val="0"/>
              </a:spcBef>
              <a:spcAft>
                <a:spcPts val="0"/>
              </a:spcAft>
              <a:buNone/>
            </a:pPr>
            <a:r>
              <a:t/>
            </a:r>
            <a:endParaRPr sz="1200">
              <a:solidFill>
                <a:srgbClr val="FFFFFF"/>
              </a:solidFill>
              <a:highlight>
                <a:srgbClr val="292929"/>
              </a:highlight>
              <a:latin typeface="Arial"/>
              <a:ea typeface="Arial"/>
              <a:cs typeface="Arial"/>
              <a:sym typeface="Arial"/>
            </a:endParaRPr>
          </a:p>
          <a:p>
            <a:pPr indent="0" lvl="0" marL="457200" rtl="0" algn="l">
              <a:spcBef>
                <a:spcPts val="0"/>
              </a:spcBef>
              <a:spcAft>
                <a:spcPts val="0"/>
              </a:spcAft>
              <a:buNone/>
            </a:pPr>
            <a:r>
              <a:rPr lang="en-GB" sz="1200">
                <a:solidFill>
                  <a:srgbClr val="FFFFFF"/>
                </a:solidFill>
                <a:highlight>
                  <a:srgbClr val="292929"/>
                </a:highlight>
                <a:latin typeface="Arial"/>
                <a:ea typeface="Arial"/>
                <a:cs typeface="Arial"/>
                <a:sym typeface="Arial"/>
              </a:rPr>
              <a:t>  Command to migrate: from root run:</a:t>
            </a:r>
            <a:endParaRPr sz="1200">
              <a:solidFill>
                <a:srgbClr val="FFFFFF"/>
              </a:solidFill>
              <a:highlight>
                <a:srgbClr val="292929"/>
              </a:highlight>
              <a:latin typeface="Arial"/>
              <a:ea typeface="Arial"/>
              <a:cs typeface="Arial"/>
              <a:sym typeface="Arial"/>
            </a:endParaRPr>
          </a:p>
          <a:p>
            <a:pPr indent="457200" lvl="0" marL="457200" rtl="0" algn="l">
              <a:spcBef>
                <a:spcPts val="0"/>
              </a:spcBef>
              <a:spcAft>
                <a:spcPts val="0"/>
              </a:spcAft>
              <a:buNone/>
            </a:pPr>
            <a:r>
              <a:rPr lang="en-GB" sz="1200">
                <a:solidFill>
                  <a:srgbClr val="FFFFFF"/>
                </a:solidFill>
                <a:highlight>
                  <a:srgbClr val="292929"/>
                </a:highlight>
                <a:latin typeface="Arial"/>
                <a:ea typeface="Arial"/>
                <a:cs typeface="Arial"/>
                <a:sym typeface="Arial"/>
              </a:rPr>
              <a:t> python3  manage.py migrate</a:t>
            </a:r>
            <a:endParaRPr sz="1200">
              <a:solidFill>
                <a:srgbClr val="FFFFFF"/>
              </a:solidFill>
              <a:highlight>
                <a:srgbClr val="292929"/>
              </a:highlight>
              <a:latin typeface="Arial"/>
              <a:ea typeface="Arial"/>
              <a:cs typeface="Arial"/>
              <a:sym typeface="Arial"/>
            </a:endParaRPr>
          </a:p>
          <a:p>
            <a:pPr indent="457200" lvl="0" marL="457200" rtl="0" algn="l">
              <a:spcBef>
                <a:spcPts val="0"/>
              </a:spcBef>
              <a:spcAft>
                <a:spcPts val="0"/>
              </a:spcAft>
              <a:buNone/>
            </a:pPr>
            <a:r>
              <a:t/>
            </a:r>
            <a:endParaRPr sz="1200">
              <a:solidFill>
                <a:srgbClr val="FFFFFF"/>
              </a:solidFill>
              <a:highlight>
                <a:srgbClr val="292929"/>
              </a:highlight>
              <a:latin typeface="Arial"/>
              <a:ea typeface="Arial"/>
              <a:cs typeface="Arial"/>
              <a:sym typeface="Arial"/>
            </a:endParaRPr>
          </a:p>
          <a:p>
            <a:pPr indent="0" lvl="0" marL="0" rtl="0" algn="l">
              <a:spcBef>
                <a:spcPts val="0"/>
              </a:spcBef>
              <a:spcAft>
                <a:spcPts val="0"/>
              </a:spcAft>
              <a:buNone/>
            </a:pPr>
            <a:r>
              <a:rPr lang="en-GB" sz="1200">
                <a:solidFill>
                  <a:srgbClr val="FFFFFF"/>
                </a:solidFill>
                <a:highlight>
                  <a:srgbClr val="292929"/>
                </a:highlight>
                <a:latin typeface="Arial"/>
                <a:ea typeface="Arial"/>
                <a:cs typeface="Arial"/>
                <a:sym typeface="Arial"/>
              </a:rPr>
              <a:t>  Command to start server :</a:t>
            </a:r>
            <a:endParaRPr sz="1200">
              <a:solidFill>
                <a:srgbClr val="FFFFFF"/>
              </a:solidFill>
              <a:highlight>
                <a:srgbClr val="292929"/>
              </a:highlight>
              <a:latin typeface="Arial"/>
              <a:ea typeface="Arial"/>
              <a:cs typeface="Arial"/>
              <a:sym typeface="Arial"/>
            </a:endParaRPr>
          </a:p>
          <a:p>
            <a:pPr indent="457200" lvl="0" marL="0" rtl="0" algn="l">
              <a:spcBef>
                <a:spcPts val="0"/>
              </a:spcBef>
              <a:spcAft>
                <a:spcPts val="0"/>
              </a:spcAft>
              <a:buNone/>
            </a:pPr>
            <a:r>
              <a:rPr lang="en-GB" sz="1200">
                <a:solidFill>
                  <a:srgbClr val="FFFFFF"/>
                </a:solidFill>
                <a:highlight>
                  <a:srgbClr val="292929"/>
                </a:highlight>
                <a:latin typeface="Arial"/>
                <a:ea typeface="Arial"/>
                <a:cs typeface="Arial"/>
                <a:sym typeface="Arial"/>
              </a:rPr>
              <a:t> python3  manage.py runserver</a:t>
            </a:r>
            <a:endParaRPr sz="1200">
              <a:solidFill>
                <a:srgbClr val="FFFFFF"/>
              </a:solidFill>
              <a:highlight>
                <a:srgbClr val="292929"/>
              </a:highlight>
              <a:latin typeface="Arial"/>
              <a:ea typeface="Arial"/>
              <a:cs typeface="Arial"/>
              <a:sym typeface="Arial"/>
            </a:endParaRPr>
          </a:p>
          <a:p>
            <a:pPr indent="457200" lvl="0" marL="0" rtl="0" algn="l">
              <a:spcBef>
                <a:spcPts val="0"/>
              </a:spcBef>
              <a:spcAft>
                <a:spcPts val="0"/>
              </a:spcAft>
              <a:buNone/>
            </a:pPr>
            <a:r>
              <a:t/>
            </a:r>
            <a:endParaRPr sz="1200">
              <a:solidFill>
                <a:srgbClr val="FFFFFF"/>
              </a:solidFill>
              <a:highlight>
                <a:srgbClr val="292929"/>
              </a:highlight>
              <a:latin typeface="Arial"/>
              <a:ea typeface="Arial"/>
              <a:cs typeface="Arial"/>
              <a:sym typeface="Arial"/>
            </a:endParaRPr>
          </a:p>
          <a:p>
            <a:pPr indent="0" lvl="0" marL="0" rtl="0" algn="l">
              <a:spcBef>
                <a:spcPts val="0"/>
              </a:spcBef>
              <a:spcAft>
                <a:spcPts val="0"/>
              </a:spcAft>
              <a:buNone/>
            </a:pPr>
            <a:r>
              <a:rPr lang="en-GB" sz="1200">
                <a:solidFill>
                  <a:srgbClr val="FFFFFF"/>
                </a:solidFill>
              </a:rPr>
              <a:t>Open Chrome and enter URL</a:t>
            </a:r>
            <a:endParaRPr sz="1200">
              <a:solidFill>
                <a:srgbClr val="FFFFFF"/>
              </a:solidFill>
            </a:endParaRPr>
          </a:p>
          <a:p>
            <a:pPr indent="457200" lvl="0" marL="0" rtl="0" algn="l">
              <a:spcBef>
                <a:spcPts val="0"/>
              </a:spcBef>
              <a:spcAft>
                <a:spcPts val="0"/>
              </a:spcAft>
              <a:buNone/>
            </a:pPr>
            <a:r>
              <a:rPr lang="en-GB" sz="1200">
                <a:solidFill>
                  <a:srgbClr val="FFFFFF"/>
                </a:solidFill>
              </a:rPr>
              <a:t> http://127.0.0.1:8000/homepage?</a:t>
            </a:r>
            <a:endParaRPr sz="1200">
              <a:solidFill>
                <a:srgbClr val="FFFFFF"/>
              </a:solidFill>
            </a:endParaRPr>
          </a:p>
          <a:p>
            <a:pPr indent="0" lvl="0" marL="0" rtl="0" algn="l">
              <a:spcBef>
                <a:spcPts val="0"/>
              </a:spcBef>
              <a:spcAft>
                <a:spcPts val="0"/>
              </a:spcAft>
              <a:buNone/>
            </a:pPr>
            <a:r>
              <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solidFill>
                <a:srgbClr val="FFFFFF"/>
              </a:solidFill>
            </a:endParaRPr>
          </a:p>
          <a:p>
            <a:pPr indent="0" lvl="0" marL="0" rtl="0" algn="l">
              <a:spcBef>
                <a:spcPts val="1600"/>
              </a:spcBef>
              <a:spcAft>
                <a:spcPts val="1600"/>
              </a:spcAft>
              <a:buNone/>
            </a:pPr>
            <a:r>
              <a:t/>
            </a:r>
            <a:endParaRPr sz="120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work</a:t>
            </a:r>
            <a:endParaRPr/>
          </a:p>
        </p:txBody>
      </p:sp>
      <p:sp>
        <p:nvSpPr>
          <p:cNvPr id="355" name="Google Shape;355;p28"/>
          <p:cNvSpPr txBox="1"/>
          <p:nvPr>
            <p:ph idx="1" type="body"/>
          </p:nvPr>
        </p:nvSpPr>
        <p:spPr>
          <a:xfrm>
            <a:off x="1403850" y="1024275"/>
            <a:ext cx="5877300" cy="3179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AutoNum type="arabicPeriod"/>
            </a:pPr>
            <a:r>
              <a:rPr lang="en-GB">
                <a:solidFill>
                  <a:srgbClr val="FFFFFF"/>
                </a:solidFill>
              </a:rPr>
              <a:t>Student/ Admin Authentication and authorization.</a:t>
            </a:r>
            <a:endParaRPr>
              <a:solidFill>
                <a:srgbClr val="FFFFFF"/>
              </a:solidFill>
            </a:endParaRPr>
          </a:p>
          <a:p>
            <a:pPr indent="-311150" lvl="0" marL="457200" rtl="0" algn="l">
              <a:spcBef>
                <a:spcPts val="0"/>
              </a:spcBef>
              <a:spcAft>
                <a:spcPts val="0"/>
              </a:spcAft>
              <a:buSzPts val="1300"/>
              <a:buAutoNum type="arabicPeriod"/>
            </a:pPr>
            <a:r>
              <a:rPr lang="en-GB"/>
              <a:t>More data of the students can be collected for more insights. </a:t>
            </a:r>
            <a:endParaRPr/>
          </a:p>
          <a:p>
            <a:pPr indent="-311150" lvl="0" marL="457200" rtl="0" algn="l">
              <a:spcBef>
                <a:spcPts val="0"/>
              </a:spcBef>
              <a:spcAft>
                <a:spcPts val="0"/>
              </a:spcAft>
              <a:buSzPts val="1300"/>
              <a:buAutoNum type="arabicPeriod"/>
            </a:pPr>
            <a:r>
              <a:rPr lang="en-GB"/>
              <a:t>This System can be easily extended to multiple hostels , multiple concurrent students/admins  and other hostel related management such as mess, sports and other facilities.</a:t>
            </a:r>
            <a:endParaRPr/>
          </a:p>
          <a:p>
            <a:pPr indent="-311150" lvl="0" marL="457200" rtl="0" algn="l">
              <a:spcBef>
                <a:spcPts val="0"/>
              </a:spcBef>
              <a:spcAft>
                <a:spcPts val="0"/>
              </a:spcAft>
              <a:buSzPts val="1300"/>
              <a:buAutoNum type="arabicPeriod"/>
            </a:pPr>
            <a:r>
              <a:rPr lang="en-GB"/>
              <a:t>Better user Interface.</a:t>
            </a:r>
            <a:endParaRPr/>
          </a:p>
          <a:p>
            <a:pPr indent="-311150" lvl="0" marL="457200" rtl="0" algn="l">
              <a:spcBef>
                <a:spcPts val="0"/>
              </a:spcBef>
              <a:spcAft>
                <a:spcPts val="0"/>
              </a:spcAft>
              <a:buSzPts val="1300"/>
              <a:buAutoNum type="arabicPeriod"/>
            </a:pPr>
            <a:r>
              <a:rPr lang="en-GB"/>
              <a:t>Hostel and mess fees payment system can be incorporated with it after deploying this project to the servers.</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29"/>
          <p:cNvSpPr txBox="1"/>
          <p:nvPr>
            <p:ph type="ctrTitle"/>
          </p:nvPr>
        </p:nvSpPr>
        <p:spPr>
          <a:xfrm>
            <a:off x="3537150" y="1158375"/>
            <a:ext cx="5555100" cy="19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100"/>
              <a:t>Thank You </a:t>
            </a:r>
            <a:endParaRPr sz="3100"/>
          </a:p>
          <a:p>
            <a:pPr indent="0" lvl="0" marL="0" rtl="0" algn="l">
              <a:spcBef>
                <a:spcPts val="0"/>
              </a:spcBef>
              <a:spcAft>
                <a:spcPts val="0"/>
              </a:spcAft>
              <a:buNone/>
            </a:pPr>
            <a:r>
              <a:t/>
            </a:r>
            <a:endParaRPr sz="3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Problem Statement</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Proposed Solution (Features)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Implementation</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Future Scope</a:t>
            </a:r>
            <a:endParaRPr sz="1800">
              <a:solidFill>
                <a:srgbClr val="CACACA"/>
              </a:solidFill>
              <a:latin typeface="Average"/>
              <a:ea typeface="Average"/>
              <a:cs typeface="Average"/>
              <a:sym typeface="Average"/>
            </a:endParaRPr>
          </a:p>
        </p:txBody>
      </p:sp>
      <p:sp>
        <p:nvSpPr>
          <p:cNvPr id="239" name="Google Shape;239;p18"/>
          <p:cNvSpPr txBox="1"/>
          <p:nvPr/>
        </p:nvSpPr>
        <p:spPr>
          <a:xfrm>
            <a:off x="1294298" y="3399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Compilation Instructions</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Conclusion</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246" name="Google Shape;246;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Hostel allocation is a very tedious process. Students don’t get to give their preference for the hostel rooms. Even if they can, they don’t know in which hostel and which floor, how many rooms are empty and students of which department are living their. Also for Hostel Managers it is hard to maintain all the records and student allocated to the particular rooms. We intend to solve this things with a centralized portal which students and hostel managers both can use to ease out the process. </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solution</a:t>
            </a:r>
            <a:endParaRPr/>
          </a:p>
        </p:txBody>
      </p:sp>
      <p:sp>
        <p:nvSpPr>
          <p:cNvPr id="252" name="Google Shape;252;p20"/>
          <p:cNvSpPr txBox="1"/>
          <p:nvPr>
            <p:ph idx="1" type="body"/>
          </p:nvPr>
        </p:nvSpPr>
        <p:spPr>
          <a:xfrm>
            <a:off x="1297500" y="970125"/>
            <a:ext cx="7038900" cy="3758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Arial"/>
              <a:buAutoNum type="arabicParenR"/>
            </a:pPr>
            <a:r>
              <a:rPr lang="en-GB">
                <a:latin typeface="Arial"/>
                <a:ea typeface="Arial"/>
                <a:cs typeface="Arial"/>
                <a:sym typeface="Arial"/>
              </a:rPr>
              <a:t>Separate</a:t>
            </a:r>
            <a:r>
              <a:rPr lang="en-GB">
                <a:latin typeface="Arial"/>
                <a:ea typeface="Arial"/>
                <a:cs typeface="Arial"/>
                <a:sym typeface="Arial"/>
              </a:rPr>
              <a:t> logins for user and admin for easy </a:t>
            </a:r>
            <a:r>
              <a:rPr lang="en-GB">
                <a:latin typeface="Arial"/>
                <a:ea typeface="Arial"/>
                <a:cs typeface="Arial"/>
                <a:sym typeface="Arial"/>
              </a:rPr>
              <a:t>management</a:t>
            </a:r>
            <a:r>
              <a:rPr lang="en-GB">
                <a:latin typeface="Arial"/>
                <a:ea typeface="Arial"/>
                <a:cs typeface="Arial"/>
                <a:sym typeface="Arial"/>
              </a:rPr>
              <a:t> . </a:t>
            </a:r>
            <a:endParaRPr>
              <a:latin typeface="Arial"/>
              <a:ea typeface="Arial"/>
              <a:cs typeface="Arial"/>
              <a:sym typeface="Arial"/>
            </a:endParaRPr>
          </a:p>
          <a:p>
            <a:pPr indent="-311150" lvl="0" marL="457200" rtl="0" algn="l">
              <a:spcBef>
                <a:spcPts val="0"/>
              </a:spcBef>
              <a:spcAft>
                <a:spcPts val="0"/>
              </a:spcAft>
              <a:buSzPts val="1300"/>
              <a:buFont typeface="Arial"/>
              <a:buAutoNum type="arabicParenR"/>
            </a:pPr>
            <a:r>
              <a:rPr lang="en-GB">
                <a:latin typeface="Arial"/>
                <a:ea typeface="Arial"/>
                <a:cs typeface="Arial"/>
                <a:sym typeface="Arial"/>
              </a:rPr>
              <a:t>Users should give exactly 3 preferences . Each preference has Hostel name , floor number and room number. If any of the preference not allocated then random allocation on any of the three </a:t>
            </a:r>
            <a:r>
              <a:rPr lang="en-GB">
                <a:latin typeface="Arial"/>
                <a:ea typeface="Arial"/>
                <a:cs typeface="Arial"/>
                <a:sym typeface="Arial"/>
              </a:rPr>
              <a:t>preferred</a:t>
            </a:r>
            <a:r>
              <a:rPr lang="en-GB">
                <a:latin typeface="Arial"/>
                <a:ea typeface="Arial"/>
                <a:cs typeface="Arial"/>
                <a:sym typeface="Arial"/>
              </a:rPr>
              <a:t> floors.</a:t>
            </a:r>
            <a:endParaRPr>
              <a:latin typeface="Arial"/>
              <a:ea typeface="Arial"/>
              <a:cs typeface="Arial"/>
              <a:sym typeface="Arial"/>
            </a:endParaRPr>
          </a:p>
          <a:p>
            <a:pPr indent="-311150" lvl="0" marL="457200" rtl="0" algn="l">
              <a:spcBef>
                <a:spcPts val="0"/>
              </a:spcBef>
              <a:spcAft>
                <a:spcPts val="0"/>
              </a:spcAft>
              <a:buSzPts val="1300"/>
              <a:buFont typeface="Arial"/>
              <a:buAutoNum type="arabicParenR"/>
            </a:pPr>
            <a:r>
              <a:rPr lang="en-GB">
                <a:latin typeface="Arial"/>
                <a:ea typeface="Arial"/>
                <a:cs typeface="Arial"/>
                <a:sym typeface="Arial"/>
              </a:rPr>
              <a:t>Admin has</a:t>
            </a:r>
            <a:r>
              <a:rPr lang="en-GB">
                <a:latin typeface="Arial"/>
                <a:ea typeface="Arial"/>
                <a:cs typeface="Arial"/>
                <a:sym typeface="Arial"/>
              </a:rPr>
              <a:t> options to search, insert, update and delete data by providing student entries.</a:t>
            </a:r>
            <a:endParaRPr>
              <a:latin typeface="Arial"/>
              <a:ea typeface="Arial"/>
              <a:cs typeface="Arial"/>
              <a:sym typeface="Arial"/>
            </a:endParaRPr>
          </a:p>
          <a:p>
            <a:pPr indent="-311150" lvl="0" marL="457200" rtl="0" algn="l">
              <a:spcBef>
                <a:spcPts val="0"/>
              </a:spcBef>
              <a:spcAft>
                <a:spcPts val="0"/>
              </a:spcAft>
              <a:buSzPts val="1300"/>
              <a:buFont typeface="Arial"/>
              <a:buAutoNum type="arabicParenR"/>
            </a:pPr>
            <a:r>
              <a:rPr lang="en-GB">
                <a:latin typeface="Arial"/>
                <a:ea typeface="Arial"/>
                <a:cs typeface="Arial"/>
                <a:sym typeface="Arial"/>
              </a:rPr>
              <a:t>Students can give maximum 1 review and can view the reviews as well while selecting the preference. Reviews can be inserted and updated with other fields as roll number ,student name , Hostel name. </a:t>
            </a:r>
            <a:endParaRPr>
              <a:latin typeface="Arial"/>
              <a:ea typeface="Arial"/>
              <a:cs typeface="Arial"/>
              <a:sym typeface="Arial"/>
            </a:endParaRPr>
          </a:p>
          <a:p>
            <a:pPr indent="-311150" lvl="0" marL="457200" rtl="0" algn="l">
              <a:spcBef>
                <a:spcPts val="0"/>
              </a:spcBef>
              <a:spcAft>
                <a:spcPts val="0"/>
              </a:spcAft>
              <a:buSzPts val="1300"/>
              <a:buFont typeface="Arial"/>
              <a:buAutoNum type="arabicParenR"/>
            </a:pPr>
            <a:r>
              <a:rPr lang="en-GB">
                <a:latin typeface="Arial"/>
                <a:ea typeface="Arial"/>
                <a:cs typeface="Arial"/>
                <a:sym typeface="Arial"/>
              </a:rPr>
              <a:t>If users try to give more than 1 review , their previous review will be overwritten.</a:t>
            </a:r>
            <a:endParaRPr>
              <a:latin typeface="Arial"/>
              <a:ea typeface="Arial"/>
              <a:cs typeface="Arial"/>
              <a:sym typeface="Arial"/>
            </a:endParaRPr>
          </a:p>
          <a:p>
            <a:pPr indent="-311150" lvl="0" marL="457200" rtl="0" algn="l">
              <a:spcBef>
                <a:spcPts val="0"/>
              </a:spcBef>
              <a:spcAft>
                <a:spcPts val="0"/>
              </a:spcAft>
              <a:buSzPts val="1300"/>
              <a:buFont typeface="Arial"/>
              <a:buAutoNum type="arabicParenR"/>
            </a:pPr>
            <a:r>
              <a:rPr lang="en-GB">
                <a:latin typeface="Arial"/>
                <a:ea typeface="Arial"/>
                <a:cs typeface="Arial"/>
                <a:sym typeface="Arial"/>
              </a:rPr>
              <a:t>Users can view the statistics of the students and streams in hotels and each floor which can be helpful while giving the preference. Ex:- Number of students on each floor , Number of students on per branch on each floor.</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Implementation - Data Preprocessing</a:t>
            </a:r>
            <a:endParaRPr/>
          </a:p>
          <a:p>
            <a:pPr indent="0" lvl="0" marL="0" rtl="0" algn="l">
              <a:spcBef>
                <a:spcPts val="0"/>
              </a:spcBef>
              <a:spcAft>
                <a:spcPts val="0"/>
              </a:spcAft>
              <a:buNone/>
            </a:pPr>
            <a:r>
              <a:t/>
            </a:r>
            <a:endParaRPr/>
          </a:p>
        </p:txBody>
      </p:sp>
      <p:sp>
        <p:nvSpPr>
          <p:cNvPr id="258" name="Google Shape;258;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arenR"/>
            </a:pPr>
            <a:r>
              <a:rPr lang="en-GB"/>
              <a:t>Hostel 18 allocation dataset used by duplicating / cleaning the entries in it and arranging in usable format</a:t>
            </a:r>
            <a:endParaRPr/>
          </a:p>
          <a:p>
            <a:pPr indent="-311150" lvl="0" marL="457200" rtl="0" algn="l">
              <a:spcBef>
                <a:spcPts val="1600"/>
              </a:spcBef>
              <a:spcAft>
                <a:spcPts val="0"/>
              </a:spcAft>
              <a:buSzPts val="1300"/>
              <a:buAutoNum type="arabicParenR"/>
            </a:pPr>
            <a:r>
              <a:rPr lang="en-GB"/>
              <a:t>Dataset converted in CSV format and cleaned dropping rows with null fields , duplicate room numbers and deleting data for unusual entries. Data arranged in increasing order of room no for each floor</a:t>
            </a:r>
            <a:endParaRPr/>
          </a:p>
          <a:p>
            <a:pPr indent="-311150" lvl="0" marL="457200" rtl="0" algn="l">
              <a:spcBef>
                <a:spcPts val="1600"/>
              </a:spcBef>
              <a:spcAft>
                <a:spcPts val="0"/>
              </a:spcAft>
              <a:buSzPts val="1300"/>
              <a:buAutoNum type="arabicParenR"/>
            </a:pPr>
            <a:r>
              <a:rPr lang="en-GB"/>
              <a:t>Language used :- Python</a:t>
            </a:r>
            <a:endParaRPr/>
          </a:p>
          <a:p>
            <a:pPr indent="-311150" lvl="0" marL="457200" rtl="0" algn="l">
              <a:spcBef>
                <a:spcPts val="1600"/>
              </a:spcBef>
              <a:spcAft>
                <a:spcPts val="1600"/>
              </a:spcAft>
              <a:buSzPts val="1300"/>
              <a:buAutoNum type="arabicParenR"/>
            </a:pPr>
            <a:r>
              <a:rPr lang="en-GB"/>
              <a:t>Library/tools used :- Pandas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Implementation - Data Analysis</a:t>
            </a:r>
            <a:endParaRPr/>
          </a:p>
          <a:p>
            <a:pPr indent="0" lvl="0" marL="0" rtl="0" algn="l">
              <a:spcBef>
                <a:spcPts val="0"/>
              </a:spcBef>
              <a:spcAft>
                <a:spcPts val="0"/>
              </a:spcAft>
              <a:buNone/>
            </a:pPr>
            <a:r>
              <a:t/>
            </a:r>
            <a:endParaRPr/>
          </a:p>
        </p:txBody>
      </p:sp>
      <p:sp>
        <p:nvSpPr>
          <p:cNvPr id="264" name="Google Shape;264;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arenR"/>
            </a:pPr>
            <a:r>
              <a:rPr lang="en-GB"/>
              <a:t>Students who are willing to join hostels at IIT Bombay can view the stream distribution for each flr and can decide what preference to put. </a:t>
            </a:r>
            <a:endParaRPr/>
          </a:p>
          <a:p>
            <a:pPr indent="-311150" lvl="0" marL="457200" rtl="0" algn="l">
              <a:spcBef>
                <a:spcPts val="1600"/>
              </a:spcBef>
              <a:spcAft>
                <a:spcPts val="0"/>
              </a:spcAft>
              <a:buSzPts val="1300"/>
              <a:buAutoNum type="arabicParenR"/>
            </a:pPr>
            <a:r>
              <a:rPr lang="en-GB"/>
              <a:t>User can view distribution of streams in complete hostel as well which will be useful while deciding between multiple hostels.</a:t>
            </a:r>
            <a:endParaRPr/>
          </a:p>
          <a:p>
            <a:pPr indent="-311150" lvl="0" marL="457200" rtl="0" algn="l">
              <a:spcBef>
                <a:spcPts val="1600"/>
              </a:spcBef>
              <a:spcAft>
                <a:spcPts val="0"/>
              </a:spcAft>
              <a:buSzPts val="1300"/>
              <a:buAutoNum type="arabicParenR"/>
            </a:pPr>
            <a:r>
              <a:rPr lang="en-GB"/>
              <a:t>Language used :- Python</a:t>
            </a:r>
            <a:endParaRPr/>
          </a:p>
          <a:p>
            <a:pPr indent="-311150" lvl="0" marL="457200" rtl="0" algn="l">
              <a:spcBef>
                <a:spcPts val="1600"/>
              </a:spcBef>
              <a:spcAft>
                <a:spcPts val="1600"/>
              </a:spcAft>
              <a:buSzPts val="1300"/>
              <a:buAutoNum type="arabicParenR"/>
            </a:pPr>
            <a:r>
              <a:rPr lang="en-GB"/>
              <a:t>Library/tools used :- Matplotlib , Pandas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976925" y="146050"/>
            <a:ext cx="7038900" cy="5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Front end User Interface Flow:</a:t>
            </a:r>
            <a:endParaRPr/>
          </a:p>
        </p:txBody>
      </p:sp>
      <p:sp>
        <p:nvSpPr>
          <p:cNvPr id="270" name="Google Shape;270;p23"/>
          <p:cNvSpPr/>
          <p:nvPr/>
        </p:nvSpPr>
        <p:spPr>
          <a:xfrm>
            <a:off x="2549868" y="1379350"/>
            <a:ext cx="1538100" cy="4425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Admin Login</a:t>
            </a:r>
            <a:endParaRPr>
              <a:solidFill>
                <a:srgbClr val="FFFFFF"/>
              </a:solidFill>
            </a:endParaRPr>
          </a:p>
        </p:txBody>
      </p:sp>
      <p:sp>
        <p:nvSpPr>
          <p:cNvPr id="271" name="Google Shape;271;p23"/>
          <p:cNvSpPr/>
          <p:nvPr/>
        </p:nvSpPr>
        <p:spPr>
          <a:xfrm>
            <a:off x="5009524" y="2416075"/>
            <a:ext cx="1430700" cy="377100"/>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User Page</a:t>
            </a:r>
            <a:endParaRPr>
              <a:solidFill>
                <a:srgbClr val="FFFFFF"/>
              </a:solidFill>
            </a:endParaRPr>
          </a:p>
        </p:txBody>
      </p:sp>
      <p:sp>
        <p:nvSpPr>
          <p:cNvPr id="272" name="Google Shape;272;p23"/>
          <p:cNvSpPr/>
          <p:nvPr/>
        </p:nvSpPr>
        <p:spPr>
          <a:xfrm>
            <a:off x="1919672" y="2350551"/>
            <a:ext cx="1538100" cy="442500"/>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Admin Page </a:t>
            </a:r>
            <a:endParaRPr>
              <a:solidFill>
                <a:srgbClr val="FFFFFF"/>
              </a:solidFill>
            </a:endParaRPr>
          </a:p>
        </p:txBody>
      </p:sp>
      <p:sp>
        <p:nvSpPr>
          <p:cNvPr id="273" name="Google Shape;273;p23"/>
          <p:cNvSpPr/>
          <p:nvPr/>
        </p:nvSpPr>
        <p:spPr>
          <a:xfrm>
            <a:off x="39825" y="3649025"/>
            <a:ext cx="1162200" cy="343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Search  </a:t>
            </a:r>
            <a:endParaRPr>
              <a:solidFill>
                <a:srgbClr val="FFFFFF"/>
              </a:solidFill>
            </a:endParaRPr>
          </a:p>
        </p:txBody>
      </p:sp>
      <p:sp>
        <p:nvSpPr>
          <p:cNvPr id="274" name="Google Shape;274;p23"/>
          <p:cNvSpPr/>
          <p:nvPr/>
        </p:nvSpPr>
        <p:spPr>
          <a:xfrm>
            <a:off x="1489850" y="3649025"/>
            <a:ext cx="1162200" cy="343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Insert</a:t>
            </a:r>
            <a:endParaRPr>
              <a:solidFill>
                <a:srgbClr val="FFFFFF"/>
              </a:solidFill>
            </a:endParaRPr>
          </a:p>
        </p:txBody>
      </p:sp>
      <p:sp>
        <p:nvSpPr>
          <p:cNvPr id="275" name="Google Shape;275;p23"/>
          <p:cNvSpPr/>
          <p:nvPr/>
        </p:nvSpPr>
        <p:spPr>
          <a:xfrm>
            <a:off x="5461225" y="3560790"/>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Enter Preference</a:t>
            </a:r>
            <a:endParaRPr>
              <a:solidFill>
                <a:srgbClr val="FFFFFF"/>
              </a:solidFill>
            </a:endParaRPr>
          </a:p>
        </p:txBody>
      </p:sp>
      <p:sp>
        <p:nvSpPr>
          <p:cNvPr id="276" name="Google Shape;276;p23"/>
          <p:cNvSpPr/>
          <p:nvPr/>
        </p:nvSpPr>
        <p:spPr>
          <a:xfrm>
            <a:off x="5461218" y="4524328"/>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Show Prefered room allocated or not</a:t>
            </a:r>
            <a:endParaRPr>
              <a:solidFill>
                <a:srgbClr val="FFFFFF"/>
              </a:solidFill>
            </a:endParaRPr>
          </a:p>
        </p:txBody>
      </p:sp>
      <p:cxnSp>
        <p:nvCxnSpPr>
          <p:cNvPr id="277" name="Google Shape;277;p23"/>
          <p:cNvCxnSpPr>
            <a:stCxn id="278" idx="2"/>
            <a:endCxn id="271" idx="0"/>
          </p:cNvCxnSpPr>
          <p:nvPr/>
        </p:nvCxnSpPr>
        <p:spPr>
          <a:xfrm rot="5400000">
            <a:off x="5878893" y="1675525"/>
            <a:ext cx="586500" cy="8946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279" name="Google Shape;279;p23"/>
          <p:cNvCxnSpPr>
            <a:stCxn id="272" idx="0"/>
            <a:endCxn id="270" idx="2"/>
          </p:cNvCxnSpPr>
          <p:nvPr/>
        </p:nvCxnSpPr>
        <p:spPr>
          <a:xfrm rot="-5400000">
            <a:off x="2739572" y="1771101"/>
            <a:ext cx="528600" cy="630300"/>
          </a:xfrm>
          <a:prstGeom prst="bentConnector3">
            <a:avLst>
              <a:gd fmla="val 50010" name="adj1"/>
            </a:avLst>
          </a:prstGeom>
          <a:noFill/>
          <a:ln cap="flat" cmpd="sng" w="9525">
            <a:solidFill>
              <a:srgbClr val="C2C2C2"/>
            </a:solidFill>
            <a:prstDash val="solid"/>
            <a:round/>
            <a:headEnd len="sm" w="sm" type="none"/>
            <a:tailEnd len="sm" w="sm" type="none"/>
          </a:ln>
        </p:spPr>
      </p:cxnSp>
      <p:cxnSp>
        <p:nvCxnSpPr>
          <p:cNvPr id="280" name="Google Shape;280;p23"/>
          <p:cNvCxnSpPr>
            <a:stCxn id="272" idx="2"/>
            <a:endCxn id="274" idx="0"/>
          </p:cNvCxnSpPr>
          <p:nvPr/>
        </p:nvCxnSpPr>
        <p:spPr>
          <a:xfrm rot="5400000">
            <a:off x="1951922" y="2912151"/>
            <a:ext cx="855900" cy="617700"/>
          </a:xfrm>
          <a:prstGeom prst="bentConnector3">
            <a:avLst>
              <a:gd fmla="val 50004" name="adj1"/>
            </a:avLst>
          </a:prstGeom>
          <a:noFill/>
          <a:ln cap="flat" cmpd="sng" w="9525">
            <a:solidFill>
              <a:srgbClr val="C2C2C2"/>
            </a:solidFill>
            <a:prstDash val="solid"/>
            <a:round/>
            <a:headEnd len="sm" w="sm" type="none"/>
            <a:tailEnd len="sm" w="sm" type="none"/>
          </a:ln>
        </p:spPr>
      </p:cxnSp>
      <p:cxnSp>
        <p:nvCxnSpPr>
          <p:cNvPr id="281" name="Google Shape;281;p23"/>
          <p:cNvCxnSpPr>
            <a:stCxn id="273" idx="0"/>
            <a:endCxn id="272" idx="2"/>
          </p:cNvCxnSpPr>
          <p:nvPr/>
        </p:nvCxnSpPr>
        <p:spPr>
          <a:xfrm rot="-5400000">
            <a:off x="1226925" y="2187125"/>
            <a:ext cx="855900" cy="2067900"/>
          </a:xfrm>
          <a:prstGeom prst="bentConnector3">
            <a:avLst>
              <a:gd fmla="val 50004" name="adj1"/>
            </a:avLst>
          </a:prstGeom>
          <a:noFill/>
          <a:ln cap="flat" cmpd="sng" w="9525">
            <a:solidFill>
              <a:srgbClr val="C2C2C2"/>
            </a:solidFill>
            <a:prstDash val="solid"/>
            <a:round/>
            <a:headEnd len="sm" w="sm" type="none"/>
            <a:tailEnd len="sm" w="sm" type="none"/>
          </a:ln>
        </p:spPr>
      </p:cxnSp>
      <p:cxnSp>
        <p:nvCxnSpPr>
          <p:cNvPr id="282" name="Google Shape;282;p23"/>
          <p:cNvCxnSpPr>
            <a:stCxn id="275" idx="2"/>
            <a:endCxn id="276" idx="0"/>
          </p:cNvCxnSpPr>
          <p:nvPr/>
        </p:nvCxnSpPr>
        <p:spPr>
          <a:xfrm flipH="1" rot="-5400000">
            <a:off x="5970025" y="4263540"/>
            <a:ext cx="521100" cy="600"/>
          </a:xfrm>
          <a:prstGeom prst="bentConnector3">
            <a:avLst>
              <a:gd fmla="val 49994" name="adj1"/>
            </a:avLst>
          </a:prstGeom>
          <a:noFill/>
          <a:ln cap="flat" cmpd="sng" w="9525">
            <a:solidFill>
              <a:srgbClr val="C2C2C2"/>
            </a:solidFill>
            <a:prstDash val="solid"/>
            <a:round/>
            <a:headEnd len="sm" w="sm" type="none"/>
            <a:tailEnd len="sm" w="sm" type="none"/>
          </a:ln>
        </p:spPr>
      </p:cxnSp>
      <p:cxnSp>
        <p:nvCxnSpPr>
          <p:cNvPr id="283" name="Google Shape;283;p23"/>
          <p:cNvCxnSpPr>
            <a:stCxn id="275" idx="0"/>
            <a:endCxn id="271" idx="2"/>
          </p:cNvCxnSpPr>
          <p:nvPr/>
        </p:nvCxnSpPr>
        <p:spPr>
          <a:xfrm flipH="1" rot="5400000">
            <a:off x="5593675" y="2924190"/>
            <a:ext cx="767700" cy="505500"/>
          </a:xfrm>
          <a:prstGeom prst="bentConnector3">
            <a:avLst>
              <a:gd fmla="val 49994" name="adj1"/>
            </a:avLst>
          </a:prstGeom>
          <a:noFill/>
          <a:ln cap="flat" cmpd="sng" w="9525">
            <a:solidFill>
              <a:srgbClr val="C2C2C2"/>
            </a:solidFill>
            <a:prstDash val="solid"/>
            <a:round/>
            <a:headEnd len="sm" w="sm" type="none"/>
            <a:tailEnd len="sm" w="sm" type="none"/>
          </a:ln>
        </p:spPr>
      </p:cxnSp>
      <p:sp>
        <p:nvSpPr>
          <p:cNvPr id="278" name="Google Shape;278;p23"/>
          <p:cNvSpPr/>
          <p:nvPr/>
        </p:nvSpPr>
        <p:spPr>
          <a:xfrm>
            <a:off x="5850393" y="1387075"/>
            <a:ext cx="1538100" cy="4425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User Login</a:t>
            </a:r>
            <a:endParaRPr>
              <a:solidFill>
                <a:srgbClr val="FFFFFF"/>
              </a:solidFill>
            </a:endParaRPr>
          </a:p>
        </p:txBody>
      </p:sp>
      <p:sp>
        <p:nvSpPr>
          <p:cNvPr id="284" name="Google Shape;284;p23"/>
          <p:cNvSpPr/>
          <p:nvPr/>
        </p:nvSpPr>
        <p:spPr>
          <a:xfrm>
            <a:off x="7539168" y="1387075"/>
            <a:ext cx="1538100" cy="4425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Review Page</a:t>
            </a:r>
            <a:endParaRPr>
              <a:solidFill>
                <a:srgbClr val="FFFFFF"/>
              </a:solidFill>
            </a:endParaRPr>
          </a:p>
        </p:txBody>
      </p:sp>
      <p:sp>
        <p:nvSpPr>
          <p:cNvPr id="285" name="Google Shape;285;p23"/>
          <p:cNvSpPr/>
          <p:nvPr/>
        </p:nvSpPr>
        <p:spPr>
          <a:xfrm>
            <a:off x="75918" y="1379250"/>
            <a:ext cx="1538100" cy="4425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Show Data Page</a:t>
            </a:r>
            <a:endParaRPr>
              <a:solidFill>
                <a:srgbClr val="FFFFFF"/>
              </a:solidFill>
            </a:endParaRPr>
          </a:p>
        </p:txBody>
      </p:sp>
      <p:sp>
        <p:nvSpPr>
          <p:cNvPr id="286" name="Google Shape;286;p23"/>
          <p:cNvSpPr/>
          <p:nvPr/>
        </p:nvSpPr>
        <p:spPr>
          <a:xfrm>
            <a:off x="3646793" y="674650"/>
            <a:ext cx="1538100" cy="4425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Home Page</a:t>
            </a:r>
            <a:endParaRPr>
              <a:solidFill>
                <a:srgbClr val="FFFFFF"/>
              </a:solidFill>
            </a:endParaRPr>
          </a:p>
        </p:txBody>
      </p:sp>
      <p:cxnSp>
        <p:nvCxnSpPr>
          <p:cNvPr id="287" name="Google Shape;287;p23"/>
          <p:cNvCxnSpPr>
            <a:stCxn id="286" idx="2"/>
            <a:endCxn id="270" idx="0"/>
          </p:cNvCxnSpPr>
          <p:nvPr/>
        </p:nvCxnSpPr>
        <p:spPr>
          <a:xfrm rot="5400000">
            <a:off x="3736343" y="699850"/>
            <a:ext cx="262200" cy="10968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288" name="Google Shape;288;p23"/>
          <p:cNvCxnSpPr>
            <a:stCxn id="286" idx="2"/>
            <a:endCxn id="278" idx="0"/>
          </p:cNvCxnSpPr>
          <p:nvPr/>
        </p:nvCxnSpPr>
        <p:spPr>
          <a:xfrm flipH="1" rot="-5400000">
            <a:off x="5382593" y="150400"/>
            <a:ext cx="270000" cy="2203500"/>
          </a:xfrm>
          <a:prstGeom prst="bentConnector3">
            <a:avLst>
              <a:gd fmla="val 49986" name="adj1"/>
            </a:avLst>
          </a:prstGeom>
          <a:noFill/>
          <a:ln cap="flat" cmpd="sng" w="9525">
            <a:solidFill>
              <a:srgbClr val="C2C2C2"/>
            </a:solidFill>
            <a:prstDash val="solid"/>
            <a:round/>
            <a:headEnd len="sm" w="sm" type="none"/>
            <a:tailEnd len="sm" w="sm" type="none"/>
          </a:ln>
        </p:spPr>
      </p:cxnSp>
      <p:cxnSp>
        <p:nvCxnSpPr>
          <p:cNvPr id="289" name="Google Shape;289;p23"/>
          <p:cNvCxnSpPr>
            <a:stCxn id="286" idx="2"/>
            <a:endCxn id="284" idx="0"/>
          </p:cNvCxnSpPr>
          <p:nvPr/>
        </p:nvCxnSpPr>
        <p:spPr>
          <a:xfrm flipH="1" rot="-5400000">
            <a:off x="6227093" y="-694100"/>
            <a:ext cx="270000" cy="3892500"/>
          </a:xfrm>
          <a:prstGeom prst="bentConnector3">
            <a:avLst>
              <a:gd fmla="val 49986" name="adj1"/>
            </a:avLst>
          </a:prstGeom>
          <a:noFill/>
          <a:ln cap="flat" cmpd="sng" w="9525">
            <a:solidFill>
              <a:srgbClr val="C2C2C2"/>
            </a:solidFill>
            <a:prstDash val="solid"/>
            <a:round/>
            <a:headEnd len="sm" w="sm" type="none"/>
            <a:tailEnd len="sm" w="sm" type="none"/>
          </a:ln>
        </p:spPr>
      </p:cxnSp>
      <p:sp>
        <p:nvSpPr>
          <p:cNvPr id="290" name="Google Shape;290;p23"/>
          <p:cNvSpPr/>
          <p:nvPr/>
        </p:nvSpPr>
        <p:spPr>
          <a:xfrm>
            <a:off x="75918" y="231480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Show Data Insights</a:t>
            </a:r>
            <a:endParaRPr>
              <a:solidFill>
                <a:srgbClr val="FFFFFF"/>
              </a:solidFill>
            </a:endParaRPr>
          </a:p>
        </p:txBody>
      </p:sp>
      <p:cxnSp>
        <p:nvCxnSpPr>
          <p:cNvPr id="291" name="Google Shape;291;p23"/>
          <p:cNvCxnSpPr>
            <a:stCxn id="285" idx="2"/>
            <a:endCxn id="290" idx="0"/>
          </p:cNvCxnSpPr>
          <p:nvPr/>
        </p:nvCxnSpPr>
        <p:spPr>
          <a:xfrm flipH="1" rot="-5400000">
            <a:off x="598668" y="2068050"/>
            <a:ext cx="493200" cy="600"/>
          </a:xfrm>
          <a:prstGeom prst="bentConnector3">
            <a:avLst>
              <a:gd fmla="val 49985" name="adj1"/>
            </a:avLst>
          </a:prstGeom>
          <a:noFill/>
          <a:ln cap="flat" cmpd="sng" w="9525">
            <a:solidFill>
              <a:srgbClr val="C2C2C2"/>
            </a:solidFill>
            <a:prstDash val="solid"/>
            <a:round/>
            <a:headEnd len="sm" w="sm" type="none"/>
            <a:tailEnd len="sm" w="sm" type="none"/>
          </a:ln>
        </p:spPr>
      </p:cxnSp>
      <p:cxnSp>
        <p:nvCxnSpPr>
          <p:cNvPr id="292" name="Google Shape;292;p23"/>
          <p:cNvCxnSpPr>
            <a:stCxn id="286" idx="2"/>
            <a:endCxn id="285" idx="0"/>
          </p:cNvCxnSpPr>
          <p:nvPr/>
        </p:nvCxnSpPr>
        <p:spPr>
          <a:xfrm rot="5400000">
            <a:off x="2499293" y="-537200"/>
            <a:ext cx="262200" cy="3570900"/>
          </a:xfrm>
          <a:prstGeom prst="bentConnector3">
            <a:avLst>
              <a:gd fmla="val 49981" name="adj1"/>
            </a:avLst>
          </a:prstGeom>
          <a:noFill/>
          <a:ln cap="flat" cmpd="sng" w="9525">
            <a:solidFill>
              <a:srgbClr val="C2C2C2"/>
            </a:solidFill>
            <a:prstDash val="solid"/>
            <a:round/>
            <a:headEnd len="sm" w="sm" type="none"/>
            <a:tailEnd len="sm" w="sm" type="none"/>
          </a:ln>
        </p:spPr>
      </p:cxnSp>
      <p:sp>
        <p:nvSpPr>
          <p:cNvPr id="293" name="Google Shape;293;p23"/>
          <p:cNvSpPr/>
          <p:nvPr/>
        </p:nvSpPr>
        <p:spPr>
          <a:xfrm>
            <a:off x="2783225" y="3659800"/>
            <a:ext cx="1129200" cy="343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Update</a:t>
            </a:r>
            <a:endParaRPr>
              <a:solidFill>
                <a:srgbClr val="FFFFFF"/>
              </a:solidFill>
            </a:endParaRPr>
          </a:p>
        </p:txBody>
      </p:sp>
      <p:sp>
        <p:nvSpPr>
          <p:cNvPr id="294" name="Google Shape;294;p23"/>
          <p:cNvSpPr/>
          <p:nvPr/>
        </p:nvSpPr>
        <p:spPr>
          <a:xfrm>
            <a:off x="4157175" y="3659800"/>
            <a:ext cx="1059300" cy="343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Delete</a:t>
            </a:r>
            <a:endParaRPr>
              <a:solidFill>
                <a:srgbClr val="FFFFFF"/>
              </a:solidFill>
            </a:endParaRPr>
          </a:p>
        </p:txBody>
      </p:sp>
      <p:cxnSp>
        <p:nvCxnSpPr>
          <p:cNvPr id="295" name="Google Shape;295;p23"/>
          <p:cNvCxnSpPr>
            <a:stCxn id="272" idx="2"/>
            <a:endCxn id="293" idx="0"/>
          </p:cNvCxnSpPr>
          <p:nvPr/>
        </p:nvCxnSpPr>
        <p:spPr>
          <a:xfrm flipH="1" rot="-5400000">
            <a:off x="2584922" y="2896851"/>
            <a:ext cx="866700" cy="659100"/>
          </a:xfrm>
          <a:prstGeom prst="bentConnector3">
            <a:avLst>
              <a:gd fmla="val 50003" name="adj1"/>
            </a:avLst>
          </a:prstGeom>
          <a:noFill/>
          <a:ln cap="flat" cmpd="sng" w="9525">
            <a:solidFill>
              <a:srgbClr val="C2C2C2"/>
            </a:solidFill>
            <a:prstDash val="solid"/>
            <a:round/>
            <a:headEnd len="sm" w="sm" type="none"/>
            <a:tailEnd len="sm" w="sm" type="none"/>
          </a:ln>
        </p:spPr>
      </p:cxnSp>
      <p:cxnSp>
        <p:nvCxnSpPr>
          <p:cNvPr id="296" name="Google Shape;296;p23"/>
          <p:cNvCxnSpPr>
            <a:stCxn id="272" idx="2"/>
            <a:endCxn id="294" idx="0"/>
          </p:cNvCxnSpPr>
          <p:nvPr/>
        </p:nvCxnSpPr>
        <p:spPr>
          <a:xfrm flipH="1" rot="-5400000">
            <a:off x="3254372" y="2227401"/>
            <a:ext cx="866700" cy="1998000"/>
          </a:xfrm>
          <a:prstGeom prst="bentConnector3">
            <a:avLst>
              <a:gd fmla="val 50003" name="adj1"/>
            </a:avLst>
          </a:prstGeom>
          <a:noFill/>
          <a:ln cap="flat" cmpd="sng" w="9525">
            <a:solidFill>
              <a:srgbClr val="C2C2C2"/>
            </a:solidFill>
            <a:prstDash val="solid"/>
            <a:round/>
            <a:headEnd len="sm" w="sm" type="none"/>
            <a:tailEnd len="sm" w="sm" type="none"/>
          </a:ln>
        </p:spPr>
      </p:cxnSp>
      <p:cxnSp>
        <p:nvCxnSpPr>
          <p:cNvPr id="297" name="Google Shape;297;p23"/>
          <p:cNvCxnSpPr>
            <a:stCxn id="284" idx="2"/>
            <a:endCxn id="298" idx="0"/>
          </p:cNvCxnSpPr>
          <p:nvPr/>
        </p:nvCxnSpPr>
        <p:spPr>
          <a:xfrm rot="5400000">
            <a:off x="7495518" y="1603375"/>
            <a:ext cx="586500" cy="1038900"/>
          </a:xfrm>
          <a:prstGeom prst="bentConnector3">
            <a:avLst>
              <a:gd fmla="val 50000" name="adj1"/>
            </a:avLst>
          </a:prstGeom>
          <a:noFill/>
          <a:ln cap="flat" cmpd="sng" w="9525">
            <a:solidFill>
              <a:srgbClr val="C2C2C2"/>
            </a:solidFill>
            <a:prstDash val="solid"/>
            <a:round/>
            <a:headEnd len="sm" w="sm" type="none"/>
            <a:tailEnd len="sm" w="sm" type="none"/>
          </a:ln>
        </p:spPr>
      </p:cxnSp>
      <p:sp>
        <p:nvSpPr>
          <p:cNvPr id="298" name="Google Shape;298;p23"/>
          <p:cNvSpPr/>
          <p:nvPr/>
        </p:nvSpPr>
        <p:spPr>
          <a:xfrm>
            <a:off x="6541750" y="2416075"/>
            <a:ext cx="1455000" cy="377100"/>
          </a:xfrm>
          <a:prstGeom prst="roundRect">
            <a:avLst>
              <a:gd fmla="val 50000" name="adj"/>
            </a:avLst>
          </a:prstGeom>
          <a:solidFill>
            <a:srgbClr val="0944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Enter new review</a:t>
            </a:r>
            <a:endParaRPr>
              <a:solidFill>
                <a:srgbClr val="FFFFFF"/>
              </a:solidFill>
            </a:endParaRPr>
          </a:p>
        </p:txBody>
      </p:sp>
      <p:sp>
        <p:nvSpPr>
          <p:cNvPr id="299" name="Google Shape;299;p23"/>
          <p:cNvSpPr/>
          <p:nvPr/>
        </p:nvSpPr>
        <p:spPr>
          <a:xfrm>
            <a:off x="7539175" y="4534590"/>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Result (New review Inserted or review found)</a:t>
            </a:r>
            <a:endParaRPr>
              <a:solidFill>
                <a:srgbClr val="FFFFFF"/>
              </a:solidFill>
            </a:endParaRPr>
          </a:p>
        </p:txBody>
      </p:sp>
      <p:sp>
        <p:nvSpPr>
          <p:cNvPr id="300" name="Google Shape;300;p23"/>
          <p:cNvSpPr/>
          <p:nvPr/>
        </p:nvSpPr>
        <p:spPr>
          <a:xfrm>
            <a:off x="7592874" y="2925475"/>
            <a:ext cx="1430700" cy="377100"/>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Search for Review</a:t>
            </a:r>
            <a:endParaRPr>
              <a:solidFill>
                <a:srgbClr val="FFFFFF"/>
              </a:solidFill>
            </a:endParaRPr>
          </a:p>
        </p:txBody>
      </p:sp>
      <p:cxnSp>
        <p:nvCxnSpPr>
          <p:cNvPr id="301" name="Google Shape;301;p23"/>
          <p:cNvCxnSpPr>
            <a:stCxn id="284" idx="2"/>
            <a:endCxn id="300" idx="0"/>
          </p:cNvCxnSpPr>
          <p:nvPr/>
        </p:nvCxnSpPr>
        <p:spPr>
          <a:xfrm flipH="1" rot="-5400000">
            <a:off x="7760568" y="2377225"/>
            <a:ext cx="1095900" cy="6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302" name="Google Shape;302;p23"/>
          <p:cNvCxnSpPr>
            <a:stCxn id="298" idx="2"/>
            <a:endCxn id="299" idx="0"/>
          </p:cNvCxnSpPr>
          <p:nvPr/>
        </p:nvCxnSpPr>
        <p:spPr>
          <a:xfrm flipH="1" rot="-5400000">
            <a:off x="6917950" y="3144475"/>
            <a:ext cx="1741500" cy="1038900"/>
          </a:xfrm>
          <a:prstGeom prst="bentConnector3">
            <a:avLst>
              <a:gd fmla="val 49998" name="adj1"/>
            </a:avLst>
          </a:prstGeom>
          <a:noFill/>
          <a:ln cap="flat" cmpd="sng" w="9525">
            <a:solidFill>
              <a:srgbClr val="C2C2C2"/>
            </a:solidFill>
            <a:prstDash val="solid"/>
            <a:round/>
            <a:headEnd len="sm" w="sm" type="none"/>
            <a:tailEnd len="sm" w="sm" type="none"/>
          </a:ln>
        </p:spPr>
      </p:cxnSp>
      <p:cxnSp>
        <p:nvCxnSpPr>
          <p:cNvPr id="303" name="Google Shape;303;p23"/>
          <p:cNvCxnSpPr>
            <a:stCxn id="300" idx="2"/>
            <a:endCxn id="299" idx="0"/>
          </p:cNvCxnSpPr>
          <p:nvPr/>
        </p:nvCxnSpPr>
        <p:spPr>
          <a:xfrm flipH="1" rot="-5400000">
            <a:off x="7692474" y="3918325"/>
            <a:ext cx="1232100" cy="600"/>
          </a:xfrm>
          <a:prstGeom prst="bentConnector3">
            <a:avLst>
              <a:gd fmla="val 49997" name="adj1"/>
            </a:avLst>
          </a:prstGeom>
          <a:noFill/>
          <a:ln cap="flat" cmpd="sng" w="9525">
            <a:solidFill>
              <a:srgbClr val="C2C2C2"/>
            </a:solidFill>
            <a:prstDash val="solid"/>
            <a:round/>
            <a:headEnd len="sm" w="sm" type="none"/>
            <a:tailEnd len="sm" w="sm" type="none"/>
          </a:ln>
        </p:spPr>
      </p:cxnSp>
      <p:sp>
        <p:nvSpPr>
          <p:cNvPr id="304" name="Google Shape;304;p23"/>
          <p:cNvSpPr/>
          <p:nvPr/>
        </p:nvSpPr>
        <p:spPr>
          <a:xfrm>
            <a:off x="1535400" y="4510165"/>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Result of any CRUD operation performed</a:t>
            </a:r>
            <a:endParaRPr>
              <a:solidFill>
                <a:srgbClr val="FFFFFF"/>
              </a:solidFill>
            </a:endParaRPr>
          </a:p>
        </p:txBody>
      </p:sp>
      <p:cxnSp>
        <p:nvCxnSpPr>
          <p:cNvPr id="305" name="Google Shape;305;p23"/>
          <p:cNvCxnSpPr>
            <a:stCxn id="273" idx="2"/>
            <a:endCxn id="304" idx="1"/>
          </p:cNvCxnSpPr>
          <p:nvPr/>
        </p:nvCxnSpPr>
        <p:spPr>
          <a:xfrm flipH="1" rot="-5400000">
            <a:off x="708675" y="3904775"/>
            <a:ext cx="738900" cy="914400"/>
          </a:xfrm>
          <a:prstGeom prst="bentConnector2">
            <a:avLst/>
          </a:prstGeom>
          <a:noFill/>
          <a:ln cap="flat" cmpd="sng" w="9525">
            <a:solidFill>
              <a:srgbClr val="C2C2C2"/>
            </a:solidFill>
            <a:prstDash val="solid"/>
            <a:round/>
            <a:headEnd len="sm" w="sm" type="none"/>
            <a:tailEnd len="sm" w="sm" type="none"/>
          </a:ln>
        </p:spPr>
      </p:cxnSp>
      <p:cxnSp>
        <p:nvCxnSpPr>
          <p:cNvPr id="306" name="Google Shape;306;p23"/>
          <p:cNvCxnSpPr>
            <a:stCxn id="274" idx="2"/>
            <a:endCxn id="304" idx="0"/>
          </p:cNvCxnSpPr>
          <p:nvPr/>
        </p:nvCxnSpPr>
        <p:spPr>
          <a:xfrm flipH="1" rot="-5400000">
            <a:off x="1928900" y="4134575"/>
            <a:ext cx="517500" cy="233400"/>
          </a:xfrm>
          <a:prstGeom prst="bentConnector3">
            <a:avLst>
              <a:gd fmla="val 50014" name="adj1"/>
            </a:avLst>
          </a:prstGeom>
          <a:noFill/>
          <a:ln cap="flat" cmpd="sng" w="9525">
            <a:solidFill>
              <a:srgbClr val="C2C2C2"/>
            </a:solidFill>
            <a:prstDash val="solid"/>
            <a:round/>
            <a:headEnd len="sm" w="sm" type="none"/>
            <a:tailEnd len="sm" w="sm" type="none"/>
          </a:ln>
        </p:spPr>
      </p:cxnSp>
      <p:cxnSp>
        <p:nvCxnSpPr>
          <p:cNvPr id="307" name="Google Shape;307;p23"/>
          <p:cNvCxnSpPr>
            <a:stCxn id="293" idx="2"/>
            <a:endCxn id="304" idx="0"/>
          </p:cNvCxnSpPr>
          <p:nvPr/>
        </p:nvCxnSpPr>
        <p:spPr>
          <a:xfrm rot="5400000">
            <a:off x="2572625" y="3735100"/>
            <a:ext cx="507000" cy="1043400"/>
          </a:xfrm>
          <a:prstGeom prst="bentConnector3">
            <a:avLst>
              <a:gd fmla="val 49987" name="adj1"/>
            </a:avLst>
          </a:prstGeom>
          <a:noFill/>
          <a:ln cap="flat" cmpd="sng" w="9525">
            <a:solidFill>
              <a:srgbClr val="C2C2C2"/>
            </a:solidFill>
            <a:prstDash val="solid"/>
            <a:round/>
            <a:headEnd len="sm" w="sm" type="none"/>
            <a:tailEnd len="sm" w="sm" type="none"/>
          </a:ln>
        </p:spPr>
      </p:cxnSp>
      <p:cxnSp>
        <p:nvCxnSpPr>
          <p:cNvPr id="308" name="Google Shape;308;p23"/>
          <p:cNvCxnSpPr>
            <a:stCxn id="294" idx="2"/>
            <a:endCxn id="304" idx="3"/>
          </p:cNvCxnSpPr>
          <p:nvPr/>
        </p:nvCxnSpPr>
        <p:spPr>
          <a:xfrm rot="5400000">
            <a:off x="3516075" y="3560650"/>
            <a:ext cx="728100" cy="1613400"/>
          </a:xfrm>
          <a:prstGeom prst="bentConnector2">
            <a:avLst/>
          </a:prstGeom>
          <a:noFill/>
          <a:ln cap="flat" cmpd="sng" w="9525">
            <a:solidFill>
              <a:srgbClr val="C2C2C2"/>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Django Server </a:t>
            </a:r>
            <a:endParaRPr/>
          </a:p>
        </p:txBody>
      </p:sp>
      <p:sp>
        <p:nvSpPr>
          <p:cNvPr id="314" name="Google Shape;314;p24"/>
          <p:cNvSpPr txBox="1"/>
          <p:nvPr>
            <p:ph idx="1" type="body"/>
          </p:nvPr>
        </p:nvSpPr>
        <p:spPr>
          <a:xfrm>
            <a:off x="1418425" y="980250"/>
            <a:ext cx="5877300" cy="4048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AutoNum type="arabicPeriod"/>
            </a:pPr>
            <a:r>
              <a:rPr lang="en-GB">
                <a:solidFill>
                  <a:srgbClr val="FFFFFF"/>
                </a:solidFill>
              </a:rPr>
              <a:t>Django server setup along with pycharm IDE.</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Created new project Hostel Management System in virtual </a:t>
            </a:r>
            <a:r>
              <a:rPr lang="en-GB">
                <a:solidFill>
                  <a:srgbClr val="FFFFFF"/>
                </a:solidFill>
              </a:rPr>
              <a:t>environment.</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Python3 manage.py runserver to run to project.</a:t>
            </a:r>
            <a:endParaRPr>
              <a:solidFill>
                <a:srgbClr val="FFFFFF"/>
              </a:solidFill>
            </a:endParaRPr>
          </a:p>
          <a:p>
            <a:pPr indent="-311150" lvl="0" marL="457200" rtl="0" algn="l">
              <a:spcBef>
                <a:spcPts val="0"/>
              </a:spcBef>
              <a:spcAft>
                <a:spcPts val="0"/>
              </a:spcAft>
              <a:buClr>
                <a:srgbClr val="FFFFFF"/>
              </a:buClr>
              <a:buSzPts val="1300"/>
              <a:buAutoNum type="arabicPeriod"/>
            </a:pPr>
            <a:r>
              <a:rPr lang="en-GB">
                <a:solidFill>
                  <a:srgbClr val="FFFFFF"/>
                </a:solidFill>
              </a:rPr>
              <a:t>In settings.py database connectivity is done.</a:t>
            </a:r>
            <a:endParaRPr>
              <a:solidFill>
                <a:srgbClr val="FFFFFF"/>
              </a:solidFill>
            </a:endParaRPr>
          </a:p>
          <a:p>
            <a:pPr indent="-311150" lvl="0" marL="457200" rtl="0" algn="l">
              <a:lnSpc>
                <a:spcPct val="100000"/>
              </a:lnSpc>
              <a:spcBef>
                <a:spcPts val="0"/>
              </a:spcBef>
              <a:spcAft>
                <a:spcPts val="0"/>
              </a:spcAft>
              <a:buClr>
                <a:srgbClr val="FFFFFF"/>
              </a:buClr>
              <a:buSzPts val="1300"/>
              <a:buAutoNum type="arabicPeriod"/>
            </a:pPr>
            <a:r>
              <a:rPr lang="en-GB">
                <a:solidFill>
                  <a:srgbClr val="FFFFFF"/>
                </a:solidFill>
              </a:rPr>
              <a:t>Directory Structure:</a:t>
            </a:r>
            <a:endParaRPr>
              <a:solidFill>
                <a:srgbClr val="FFFFFF"/>
              </a:solidFill>
            </a:endParaRPr>
          </a:p>
          <a:p>
            <a:pPr indent="-304800" lvl="0" marL="914400" rtl="0" algn="l">
              <a:lnSpc>
                <a:spcPct val="100000"/>
              </a:lnSpc>
              <a:spcBef>
                <a:spcPts val="1000"/>
              </a:spcBef>
              <a:spcAft>
                <a:spcPts val="0"/>
              </a:spcAft>
              <a:buClr>
                <a:srgbClr val="FFFFFF"/>
              </a:buClr>
              <a:buSzPts val="1200"/>
              <a:buAutoNum type="arabicPeriod"/>
            </a:pPr>
            <a:r>
              <a:rPr lang="en-GB" sz="1200">
                <a:solidFill>
                  <a:srgbClr val="FFFFFF"/>
                </a:solidFill>
              </a:rPr>
              <a:t>HostelManagementSystem/</a:t>
            </a:r>
            <a:endParaRPr sz="1200">
              <a:solidFill>
                <a:srgbClr val="FFFFFF"/>
              </a:solidFill>
            </a:endParaRPr>
          </a:p>
          <a:p>
            <a:pPr indent="-304800" lvl="1" marL="1371600" rtl="0" algn="l">
              <a:lnSpc>
                <a:spcPct val="100000"/>
              </a:lnSpc>
              <a:spcBef>
                <a:spcPts val="0"/>
              </a:spcBef>
              <a:spcAft>
                <a:spcPts val="0"/>
              </a:spcAft>
              <a:buSzPts val="1200"/>
              <a:buAutoNum type="arabicPeriod"/>
            </a:pPr>
            <a:r>
              <a:rPr lang="en-GB" sz="1200"/>
              <a:t>hostelmanagementSystem:</a:t>
            </a:r>
            <a:endParaRPr sz="1200"/>
          </a:p>
          <a:p>
            <a:pPr indent="-304800" lvl="2" marL="1828800" rtl="0" algn="l">
              <a:lnSpc>
                <a:spcPct val="100000"/>
              </a:lnSpc>
              <a:spcBef>
                <a:spcPts val="0"/>
              </a:spcBef>
              <a:spcAft>
                <a:spcPts val="0"/>
              </a:spcAft>
              <a:buSzPts val="1200"/>
              <a:buAutoNum type="arabicPeriod"/>
            </a:pPr>
            <a:r>
              <a:rPr lang="en-GB" sz="1200"/>
              <a:t>Static/</a:t>
            </a:r>
            <a:endParaRPr sz="1200"/>
          </a:p>
          <a:p>
            <a:pPr indent="-304800" lvl="3" marL="2743200" rtl="0" algn="l">
              <a:lnSpc>
                <a:spcPct val="100000"/>
              </a:lnSpc>
              <a:spcBef>
                <a:spcPts val="0"/>
              </a:spcBef>
              <a:spcAft>
                <a:spcPts val="0"/>
              </a:spcAft>
              <a:buSzPts val="1200"/>
              <a:buAutoNum type="arabicPeriod"/>
            </a:pPr>
            <a:r>
              <a:rPr lang="en-GB" sz="1200"/>
              <a:t>{static files user for UI}</a:t>
            </a:r>
            <a:endParaRPr sz="1200"/>
          </a:p>
          <a:p>
            <a:pPr indent="-304800" lvl="2" marL="1828800" rtl="0" algn="l">
              <a:lnSpc>
                <a:spcPct val="100000"/>
              </a:lnSpc>
              <a:spcBef>
                <a:spcPts val="0"/>
              </a:spcBef>
              <a:spcAft>
                <a:spcPts val="0"/>
              </a:spcAft>
              <a:buSzPts val="1200"/>
              <a:buAutoNum type="arabicPeriod"/>
            </a:pPr>
            <a:r>
              <a:rPr lang="en-GB" sz="1200"/>
              <a:t>__init__.py</a:t>
            </a:r>
            <a:endParaRPr sz="1200"/>
          </a:p>
          <a:p>
            <a:pPr indent="-304800" lvl="2" marL="1828800" rtl="0" algn="l">
              <a:lnSpc>
                <a:spcPct val="100000"/>
              </a:lnSpc>
              <a:spcBef>
                <a:spcPts val="0"/>
              </a:spcBef>
              <a:spcAft>
                <a:spcPts val="0"/>
              </a:spcAft>
              <a:buSzPts val="1200"/>
              <a:buAutoNum type="arabicPeriod"/>
            </a:pPr>
            <a:r>
              <a:rPr lang="en-GB" sz="1200"/>
              <a:t>Models.py</a:t>
            </a:r>
            <a:endParaRPr sz="1200"/>
          </a:p>
          <a:p>
            <a:pPr indent="-304800" lvl="2" marL="1828800" rtl="0" algn="l">
              <a:lnSpc>
                <a:spcPct val="100000"/>
              </a:lnSpc>
              <a:spcBef>
                <a:spcPts val="0"/>
              </a:spcBef>
              <a:spcAft>
                <a:spcPts val="0"/>
              </a:spcAft>
              <a:buSzPts val="1200"/>
              <a:buAutoNum type="arabicPeriod"/>
            </a:pPr>
            <a:r>
              <a:rPr lang="en-GB" sz="1200"/>
              <a:t>Urls.py</a:t>
            </a:r>
            <a:endParaRPr sz="1200"/>
          </a:p>
          <a:p>
            <a:pPr indent="-304800" lvl="2" marL="1828800" rtl="0" algn="l">
              <a:lnSpc>
                <a:spcPct val="100000"/>
              </a:lnSpc>
              <a:spcBef>
                <a:spcPts val="0"/>
              </a:spcBef>
              <a:spcAft>
                <a:spcPts val="0"/>
              </a:spcAft>
              <a:buSzPts val="1200"/>
              <a:buAutoNum type="arabicPeriod"/>
            </a:pPr>
            <a:r>
              <a:rPr lang="en-GB" sz="1200"/>
              <a:t>Views.py</a:t>
            </a:r>
            <a:endParaRPr sz="1200"/>
          </a:p>
          <a:p>
            <a:pPr indent="-304800" lvl="2" marL="1828800" rtl="0" algn="l">
              <a:lnSpc>
                <a:spcPct val="100000"/>
              </a:lnSpc>
              <a:spcBef>
                <a:spcPts val="0"/>
              </a:spcBef>
              <a:spcAft>
                <a:spcPts val="0"/>
              </a:spcAft>
              <a:buSzPts val="1200"/>
              <a:buAutoNum type="arabicPeriod"/>
            </a:pPr>
            <a:r>
              <a:rPr lang="en-GB" sz="1200"/>
              <a:t>settings.py</a:t>
            </a:r>
            <a:endParaRPr sz="1200"/>
          </a:p>
          <a:p>
            <a:pPr indent="-304800" lvl="1" marL="1371600" rtl="0" algn="l">
              <a:lnSpc>
                <a:spcPct val="100000"/>
              </a:lnSpc>
              <a:spcBef>
                <a:spcPts val="0"/>
              </a:spcBef>
              <a:spcAft>
                <a:spcPts val="0"/>
              </a:spcAft>
              <a:buSzPts val="1200"/>
              <a:buAutoNum type="arabicPeriod"/>
            </a:pPr>
            <a:r>
              <a:rPr lang="en-GB" sz="1200"/>
              <a:t>Templates/</a:t>
            </a:r>
            <a:endParaRPr sz="1200"/>
          </a:p>
          <a:p>
            <a:pPr indent="-304800" lvl="2" marL="1828800" rtl="0" algn="l">
              <a:lnSpc>
                <a:spcPct val="100000"/>
              </a:lnSpc>
              <a:spcBef>
                <a:spcPts val="0"/>
              </a:spcBef>
              <a:spcAft>
                <a:spcPts val="0"/>
              </a:spcAft>
              <a:buSzPts val="1200"/>
              <a:buAutoNum type="arabicPeriod"/>
            </a:pPr>
            <a:r>
              <a:rPr lang="en-GB" sz="1200"/>
              <a:t>{All HTML Files}</a:t>
            </a:r>
            <a:endParaRPr sz="1200"/>
          </a:p>
          <a:p>
            <a:pPr indent="-304800" lvl="1" marL="1371600" rtl="0" algn="l">
              <a:lnSpc>
                <a:spcPct val="100000"/>
              </a:lnSpc>
              <a:spcBef>
                <a:spcPts val="0"/>
              </a:spcBef>
              <a:spcAft>
                <a:spcPts val="0"/>
              </a:spcAft>
              <a:buSzPts val="1200"/>
              <a:buAutoNum type="arabicPeriod"/>
            </a:pPr>
            <a:r>
              <a:rPr lang="en-GB" sz="1200"/>
              <a:t>manage.py</a:t>
            </a:r>
            <a:endParaRPr sz="1200"/>
          </a:p>
          <a:p>
            <a:pPr indent="-304800" lvl="0" marL="914400" rtl="0" algn="l">
              <a:lnSpc>
                <a:spcPct val="100000"/>
              </a:lnSpc>
              <a:spcBef>
                <a:spcPts val="0"/>
              </a:spcBef>
              <a:spcAft>
                <a:spcPts val="0"/>
              </a:spcAft>
              <a:buClr>
                <a:srgbClr val="FFFFFF"/>
              </a:buClr>
              <a:buSzPts val="1200"/>
              <a:buAutoNum type="arabicPeriod"/>
            </a:pPr>
            <a:r>
              <a:rPr lang="en-GB" sz="1200">
                <a:solidFill>
                  <a:srgbClr val="FFFFFF"/>
                </a:solidFill>
              </a:rPr>
              <a:t>Newenv/</a:t>
            </a:r>
            <a:endParaRPr sz="1200">
              <a:solidFill>
                <a:srgbClr val="FFFFFF"/>
              </a:solidFill>
            </a:endParaRPr>
          </a:p>
          <a:p>
            <a:pPr indent="-304800" lvl="0" marL="914400" rtl="0" algn="l">
              <a:lnSpc>
                <a:spcPct val="100000"/>
              </a:lnSpc>
              <a:spcBef>
                <a:spcPts val="0"/>
              </a:spcBef>
              <a:spcAft>
                <a:spcPts val="0"/>
              </a:spcAft>
              <a:buClr>
                <a:srgbClr val="FFFFFF"/>
              </a:buClr>
              <a:buSzPts val="1200"/>
              <a:buAutoNum type="arabicPeriod"/>
            </a:pPr>
            <a:r>
              <a:rPr lang="en-GB" sz="1200">
                <a:solidFill>
                  <a:srgbClr val="FFFFFF"/>
                </a:solidFill>
              </a:rPr>
              <a:t>Main.py</a:t>
            </a:r>
            <a:endParaRPr sz="1200">
              <a:solidFill>
                <a:srgbClr val="FFFFFF"/>
              </a:solidFill>
            </a:endParaRPr>
          </a:p>
          <a:p>
            <a:pPr indent="0" lvl="0" marL="45720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25"/>
          <p:cNvSpPr txBox="1"/>
          <p:nvPr>
            <p:ph type="title"/>
          </p:nvPr>
        </p:nvSpPr>
        <p:spPr>
          <a:xfrm>
            <a:off x="1282925" y="1751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PostgreSQL</a:t>
            </a:r>
            <a:endParaRPr/>
          </a:p>
        </p:txBody>
      </p:sp>
      <p:sp>
        <p:nvSpPr>
          <p:cNvPr id="320" name="Google Shape;320;p25"/>
          <p:cNvSpPr txBox="1"/>
          <p:nvPr/>
        </p:nvSpPr>
        <p:spPr>
          <a:xfrm>
            <a:off x="1398825" y="808675"/>
            <a:ext cx="5383800" cy="3417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PostgreSQL setup and created a new user omkar</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From omkar user created HostelData Database</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In HostelData DB, two tables were created</a:t>
            </a:r>
            <a:endParaRPr>
              <a:solidFill>
                <a:schemeClr val="lt1"/>
              </a:solidFill>
              <a:latin typeface="Lato"/>
              <a:ea typeface="Lato"/>
              <a:cs typeface="Lato"/>
              <a:sym typeface="Lato"/>
            </a:endParaRPr>
          </a:p>
          <a:p>
            <a:pPr indent="-317500" lvl="1" marL="914400" rtl="0" algn="l">
              <a:spcBef>
                <a:spcPts val="0"/>
              </a:spcBef>
              <a:spcAft>
                <a:spcPts val="0"/>
              </a:spcAft>
              <a:buClr>
                <a:schemeClr val="lt1"/>
              </a:buClr>
              <a:buSzPts val="1400"/>
              <a:buFont typeface="Lato"/>
              <a:buAutoNum type="alphaLcPeriod"/>
            </a:pPr>
            <a:r>
              <a:rPr lang="en-GB">
                <a:solidFill>
                  <a:schemeClr val="lt1"/>
                </a:solidFill>
                <a:latin typeface="Lato"/>
                <a:ea typeface="Lato"/>
                <a:cs typeface="Lato"/>
                <a:sym typeface="Lato"/>
              </a:rPr>
              <a:t>hosteldata</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rollnumber (varchar(255))</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studentname(varchar(255))</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department</a:t>
            </a:r>
            <a:r>
              <a:rPr lang="en-GB">
                <a:solidFill>
                  <a:schemeClr val="lt1"/>
                </a:solidFill>
                <a:latin typeface="Lato"/>
                <a:ea typeface="Lato"/>
                <a:cs typeface="Lato"/>
                <a:sym typeface="Lato"/>
              </a:rPr>
              <a:t>(varchar(255))</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hostelalloted(varchar(255))</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Roomno (int pk)</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floorno(int)</a:t>
            </a:r>
            <a:endParaRPr>
              <a:solidFill>
                <a:schemeClr val="lt1"/>
              </a:solidFill>
              <a:latin typeface="Lato"/>
              <a:ea typeface="Lato"/>
              <a:cs typeface="Lato"/>
              <a:sym typeface="Lato"/>
            </a:endParaRPr>
          </a:p>
          <a:p>
            <a:pPr indent="-317500" lvl="1" marL="914400" rtl="0" algn="l">
              <a:spcBef>
                <a:spcPts val="0"/>
              </a:spcBef>
              <a:spcAft>
                <a:spcPts val="0"/>
              </a:spcAft>
              <a:buClr>
                <a:schemeClr val="lt1"/>
              </a:buClr>
              <a:buSzPts val="1400"/>
              <a:buFont typeface="Lato"/>
              <a:buAutoNum type="alphaLcPeriod"/>
            </a:pPr>
            <a:r>
              <a:rPr lang="en-GB">
                <a:solidFill>
                  <a:schemeClr val="lt1"/>
                </a:solidFill>
                <a:latin typeface="Lato"/>
                <a:ea typeface="Lato"/>
                <a:cs typeface="Lato"/>
                <a:sym typeface="Lato"/>
              </a:rPr>
              <a:t>hostelreviews</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r</a:t>
            </a:r>
            <a:r>
              <a:rPr lang="en-GB">
                <a:solidFill>
                  <a:schemeClr val="lt1"/>
                </a:solidFill>
                <a:latin typeface="Lato"/>
                <a:ea typeface="Lato"/>
                <a:cs typeface="Lato"/>
                <a:sym typeface="Lato"/>
              </a:rPr>
              <a:t>ollnumber</a:t>
            </a:r>
            <a:r>
              <a:rPr lang="en-GB">
                <a:solidFill>
                  <a:schemeClr val="lt1"/>
                </a:solidFill>
                <a:latin typeface="Lato"/>
                <a:ea typeface="Lato"/>
                <a:cs typeface="Lato"/>
                <a:sym typeface="Lato"/>
              </a:rPr>
              <a:t>(varchar(255))</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studentname(varchar(255))</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hostelnum(varchar(255))</a:t>
            </a:r>
            <a:endParaRPr>
              <a:solidFill>
                <a:schemeClr val="lt1"/>
              </a:solidFill>
              <a:latin typeface="Lato"/>
              <a:ea typeface="Lato"/>
              <a:cs typeface="Lato"/>
              <a:sym typeface="Lato"/>
            </a:endParaRPr>
          </a:p>
          <a:p>
            <a:pPr indent="-317500" lvl="2" marL="1371600" rtl="0" algn="l">
              <a:spcBef>
                <a:spcPts val="0"/>
              </a:spcBef>
              <a:spcAft>
                <a:spcPts val="0"/>
              </a:spcAft>
              <a:buClr>
                <a:schemeClr val="lt1"/>
              </a:buClr>
              <a:buSzPts val="1400"/>
              <a:buFont typeface="Lato"/>
              <a:buAutoNum type="romanLcPeriod"/>
            </a:pPr>
            <a:r>
              <a:rPr lang="en-GB">
                <a:solidFill>
                  <a:schemeClr val="lt1"/>
                </a:solidFill>
                <a:latin typeface="Lato"/>
                <a:ea typeface="Lato"/>
                <a:cs typeface="Lato"/>
                <a:sym typeface="Lato"/>
              </a:rPr>
              <a:t>review(varchar(255))</a:t>
            </a:r>
            <a:endParaRPr>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